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33"/>
  </p:notesMasterIdLst>
  <p:handoutMasterIdLst>
    <p:handoutMasterId r:id="rId34"/>
  </p:handoutMasterIdLst>
  <p:sldIdLst>
    <p:sldId id="257" r:id="rId5"/>
    <p:sldId id="519" r:id="rId6"/>
    <p:sldId id="281" r:id="rId7"/>
    <p:sldId id="346" r:id="rId8"/>
    <p:sldId id="577" r:id="rId9"/>
    <p:sldId id="558" r:id="rId10"/>
    <p:sldId id="581" r:id="rId11"/>
    <p:sldId id="586" r:id="rId12"/>
    <p:sldId id="587" r:id="rId13"/>
    <p:sldId id="588" r:id="rId14"/>
    <p:sldId id="589" r:id="rId15"/>
    <p:sldId id="590" r:id="rId16"/>
    <p:sldId id="585" r:id="rId17"/>
    <p:sldId id="285" r:id="rId18"/>
    <p:sldId id="592" r:id="rId19"/>
    <p:sldId id="568" r:id="rId20"/>
    <p:sldId id="597" r:id="rId21"/>
    <p:sldId id="598" r:id="rId22"/>
    <p:sldId id="599" r:id="rId23"/>
    <p:sldId id="596" r:id="rId24"/>
    <p:sldId id="591" r:id="rId25"/>
    <p:sldId id="583" r:id="rId26"/>
    <p:sldId id="595" r:id="rId27"/>
    <p:sldId id="578" r:id="rId28"/>
    <p:sldId id="584" r:id="rId29"/>
    <p:sldId id="579" r:id="rId30"/>
    <p:sldId id="572" r:id="rId31"/>
    <p:sldId id="573" r:id="rId32"/>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KPMG Bold" panose="020B0604020202020204" charset="0"/>
      <p:bold r:id="rId39"/>
      <p:boldItalic r:id="rId40"/>
    </p:embeddedFont>
  </p:embeddedFontLst>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77438" autoAdjust="0"/>
  </p:normalViewPr>
  <p:slideViewPr>
    <p:cSldViewPr snapToGrid="0" showGuides="1">
      <p:cViewPr varScale="1">
        <p:scale>
          <a:sx n="88" d="100"/>
          <a:sy n="88" d="100"/>
        </p:scale>
        <p:origin x="1632" y="90"/>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4674" y="119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21/03/2023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21/03/2023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MARISA</a:t>
            </a:r>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6175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150898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197918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128509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 </a:t>
            </a:r>
            <a:r>
              <a:rPr lang="en-US" sz="1200" b="1" dirty="0">
                <a:effectLst/>
                <a:latin typeface="+mn-lt"/>
                <a:ea typeface="Calibri" panose="020F0502020204030204" pitchFamily="34" charset="0"/>
                <a:cs typeface="Times New Roman" panose="02020603050405020304" pitchFamily="18" charset="0"/>
                <a:sym typeface="Wingdings" panose="05000000000000000000" pitchFamily="2" charset="2"/>
              </a:rPr>
              <a:t>BRIANNA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mn-lt"/>
              </a:rPr>
              <a:t>BRIANNA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latin typeface="+mn-lt"/>
            </a:endParaRPr>
          </a:p>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087373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BRIANNA</a:t>
            </a:r>
          </a:p>
          <a:p>
            <a:pPr algn="l">
              <a:buFont typeface="Arial" panose="020B0604020202020204" pitchFamily="34" charset="0"/>
              <a:buNone/>
            </a:pPr>
            <a:r>
              <a:rPr lang="en-US" b="0" i="0" dirty="0">
                <a:solidFill>
                  <a:srgbClr val="374151"/>
                </a:solidFill>
                <a:effectLst/>
                <a:latin typeface="+mn-lt"/>
              </a:rPr>
              <a:t>There are multiple diagnoses in the dataset. </a:t>
            </a:r>
          </a:p>
          <a:p>
            <a:pPr algn="l">
              <a:buFont typeface="Arial" panose="020B0604020202020204" pitchFamily="34" charset="0"/>
              <a:buNone/>
            </a:pPr>
            <a:r>
              <a:rPr lang="en-US" b="0" i="0" dirty="0">
                <a:solidFill>
                  <a:srgbClr val="374151"/>
                </a:solidFill>
                <a:effectLst/>
                <a:latin typeface="+mn-lt"/>
              </a:rPr>
              <a:t>3 Major groups are Healthy, BE, and Cancer. BE is the only known precursor to cancer. There are different stages. Low or no dysplasia and high-grade dysplasia.</a:t>
            </a:r>
          </a:p>
          <a:p>
            <a:pPr algn="l">
              <a:buFont typeface="Arial" panose="020B0604020202020204" pitchFamily="34" charset="0"/>
              <a:buNone/>
            </a:pPr>
            <a:r>
              <a:rPr lang="en-US" b="0" i="0" dirty="0">
                <a:solidFill>
                  <a:srgbClr val="374151"/>
                </a:solidFill>
                <a:effectLst/>
                <a:latin typeface="+mn-lt"/>
              </a:rPr>
              <a:t>LGD is of particular interest because these patients could avoid HGD if diagnosed and treated early. Treatment for HGD is similar to treatment for </a:t>
            </a:r>
            <a:r>
              <a:rPr lang="en-US" b="0" i="0" dirty="0" err="1">
                <a:solidFill>
                  <a:srgbClr val="374151"/>
                </a:solidFill>
                <a:effectLst/>
                <a:latin typeface="+mn-lt"/>
              </a:rPr>
              <a:t>Oesophageal</a:t>
            </a:r>
            <a:r>
              <a:rPr lang="en-US" b="0" i="0" dirty="0">
                <a:solidFill>
                  <a:srgbClr val="374151"/>
                </a:solidFill>
                <a:effectLst/>
                <a:latin typeface="+mn-lt"/>
              </a:rPr>
              <a:t> cancer.</a:t>
            </a:r>
          </a:p>
          <a:p>
            <a:pPr algn="l">
              <a:buFont typeface="Arial" panose="020B0604020202020204" pitchFamily="34" charset="0"/>
              <a:buNone/>
            </a:pPr>
            <a:r>
              <a:rPr lang="en-US" b="0" i="0" dirty="0">
                <a:solidFill>
                  <a:srgbClr val="374151"/>
                </a:solidFill>
                <a:effectLst/>
                <a:latin typeface="+mn-lt"/>
              </a:rPr>
              <a:t>With this in mind, we have developed two groupings to test for.</a:t>
            </a:r>
          </a:p>
          <a:p>
            <a:pPr marL="228600" indent="-228600" algn="l">
              <a:buFont typeface="Arial" panose="020B0604020202020204" pitchFamily="34" charset="0"/>
              <a:buAutoNum type="arabicPeriod"/>
            </a:pPr>
            <a:r>
              <a:rPr lang="en-US" b="0" i="0" dirty="0">
                <a:solidFill>
                  <a:srgbClr val="374151"/>
                </a:solidFill>
                <a:effectLst/>
                <a:latin typeface="+mn-lt"/>
              </a:rPr>
              <a:t>Healthy or other</a:t>
            </a:r>
            <a:endParaRPr lang="en-AU" b="0" i="0" dirty="0">
              <a:solidFill>
                <a:srgbClr val="374151"/>
              </a:solidFill>
              <a:effectLst/>
              <a:latin typeface="+mn-lt"/>
            </a:endParaRPr>
          </a:p>
          <a:p>
            <a:pPr marL="228600" indent="-228600" algn="l">
              <a:buFont typeface="Arial" panose="020B0604020202020204" pitchFamily="34" charset="0"/>
              <a:buAutoNum type="arabicPeriod"/>
            </a:pPr>
            <a:r>
              <a:rPr lang="en-AU" b="0" i="0" dirty="0">
                <a:solidFill>
                  <a:srgbClr val="374151"/>
                </a:solidFill>
                <a:effectLst/>
                <a:latin typeface="+mn-lt"/>
              </a:rPr>
              <a:t>Exclude healthy, focus classifying LGD from HGD and cancer.</a:t>
            </a:r>
            <a:endParaRPr lang="en-US" b="0" i="0" dirty="0">
              <a:solidFill>
                <a:srgbClr val="374151"/>
              </a:solidFill>
              <a:effectLst/>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dirty="0"/>
          </a:p>
        </p:txBody>
      </p:sp>
    </p:spTree>
    <p:extLst>
      <p:ext uri="{BB962C8B-B14F-4D97-AF65-F5344CB8AC3E}">
        <p14:creationId xmlns:p14="http://schemas.microsoft.com/office/powerpoint/2010/main" val="1070387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Brianna</a:t>
            </a:r>
          </a:p>
          <a:p>
            <a:endParaRPr lang="en-AU" b="1" dirty="0"/>
          </a:p>
          <a:p>
            <a:r>
              <a:rPr lang="en-AU" dirty="0"/>
              <a:t>Can we make predictions without blood data at all? </a:t>
            </a:r>
          </a:p>
          <a:p>
            <a:r>
              <a:rPr lang="en-AU" dirty="0"/>
              <a:t>Wet lab data has measurement and ratio values for each protein</a:t>
            </a:r>
          </a:p>
          <a:p>
            <a:pPr marL="228600" indent="-228600">
              <a:buAutoNum type="arabicPeriod"/>
            </a:pPr>
            <a:r>
              <a:rPr lang="en-AU" dirty="0"/>
              <a:t>We don’t know how the ratio value was generated, which means we don’t know if both hospitals followed the same formula. = Test without ratio values</a:t>
            </a:r>
          </a:p>
          <a:p>
            <a:pPr marL="228600" indent="-228600">
              <a:buAutoNum type="arabicPeriod"/>
            </a:pPr>
            <a:r>
              <a:rPr lang="en-AU" dirty="0"/>
              <a:t>We don’t know why they created ratio values. There must be a reason = Test with ratio values instead of measurements</a:t>
            </a:r>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17</a:t>
            </a:fld>
            <a:endParaRPr lang="en-GB" dirty="0"/>
          </a:p>
        </p:txBody>
      </p:sp>
    </p:spTree>
    <p:extLst>
      <p:ext uri="{BB962C8B-B14F-4D97-AF65-F5344CB8AC3E}">
        <p14:creationId xmlns:p14="http://schemas.microsoft.com/office/powerpoint/2010/main" val="586509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Brianna</a:t>
            </a:r>
          </a:p>
          <a:p>
            <a:endParaRPr lang="en-AU" b="1" dirty="0"/>
          </a:p>
          <a:p>
            <a:pPr marL="228600" indent="-228600">
              <a:buAutoNum type="arabicPeriod"/>
            </a:pPr>
            <a:r>
              <a:rPr lang="en-AU" dirty="0"/>
              <a:t>Supervised ML was the obvious choice because we know which clusters to look for.</a:t>
            </a:r>
          </a:p>
          <a:p>
            <a:pPr marL="228600" indent="-228600">
              <a:buAutoNum type="arabicPeriod"/>
            </a:pPr>
            <a:r>
              <a:rPr lang="en-AU" dirty="0"/>
              <a:t>Settled on four classification models to try.</a:t>
            </a:r>
          </a:p>
        </p:txBody>
      </p:sp>
      <p:sp>
        <p:nvSpPr>
          <p:cNvPr id="4" name="Slide Number Placeholder 3"/>
          <p:cNvSpPr>
            <a:spLocks noGrp="1"/>
          </p:cNvSpPr>
          <p:nvPr>
            <p:ph type="sldNum" sz="quarter" idx="5"/>
          </p:nvPr>
        </p:nvSpPr>
        <p:spPr/>
        <p:txBody>
          <a:bodyPr/>
          <a:lstStyle/>
          <a:p>
            <a:fld id="{9B5D948F-A673-4DC7-A0E9-FA274EAF3634}" type="slidenum">
              <a:rPr lang="en-GB" smtClean="0"/>
              <a:pPr/>
              <a:t>18</a:t>
            </a:fld>
            <a:endParaRPr lang="en-GB" dirty="0"/>
          </a:p>
        </p:txBody>
      </p:sp>
    </p:spTree>
    <p:extLst>
      <p:ext uri="{BB962C8B-B14F-4D97-AF65-F5344CB8AC3E}">
        <p14:creationId xmlns:p14="http://schemas.microsoft.com/office/powerpoint/2010/main" val="3407236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Brianna</a:t>
            </a:r>
          </a:p>
          <a:p>
            <a:endParaRPr lang="en-AU" b="1" dirty="0"/>
          </a:p>
          <a:p>
            <a:r>
              <a:rPr lang="en-AU" b="0" dirty="0"/>
              <a:t>Create function for each model type and use grid search to find best parameters.</a:t>
            </a:r>
          </a:p>
          <a:p>
            <a:r>
              <a:rPr lang="en-AU" b="0" dirty="0"/>
              <a:t>Function saves the model, scaler and records performance in csv file.</a:t>
            </a:r>
          </a:p>
          <a:p>
            <a:endParaRPr lang="en-AU" b="0"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19</a:t>
            </a:fld>
            <a:endParaRPr lang="en-GB" dirty="0"/>
          </a:p>
        </p:txBody>
      </p:sp>
    </p:spTree>
    <p:extLst>
      <p:ext uri="{BB962C8B-B14F-4D97-AF65-F5344CB8AC3E}">
        <p14:creationId xmlns:p14="http://schemas.microsoft.com/office/powerpoint/2010/main" val="2933627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spcAft>
                <a:spcPts val="600"/>
              </a:spcAft>
              <a:buAutoNum type="arabicPeriod"/>
            </a:pPr>
            <a:r>
              <a:rPr lang="en-AU" sz="1200" b="0" dirty="0">
                <a:solidFill>
                  <a:schemeClr val="tx2"/>
                </a:solidFill>
              </a:rPr>
              <a:t>Explored Logistic Regression, Decision Trees, Random Forest and SVM.</a:t>
            </a:r>
          </a:p>
          <a:p>
            <a:pPr marL="342900" indent="-342900" algn="l">
              <a:spcAft>
                <a:spcPts val="600"/>
              </a:spcAft>
              <a:buAutoNum type="arabicPeriod"/>
            </a:pPr>
            <a:r>
              <a:rPr lang="en-AU" sz="1200" b="0" dirty="0">
                <a:solidFill>
                  <a:schemeClr val="tx2"/>
                </a:solidFill>
              </a:rPr>
              <a:t>Create each model with parameter optimisation</a:t>
            </a:r>
          </a:p>
          <a:p>
            <a:pPr marL="342900" indent="-342900" algn="l">
              <a:spcAft>
                <a:spcPts val="600"/>
              </a:spcAft>
              <a:buAutoNum type="arabicPeriod"/>
            </a:pPr>
            <a:r>
              <a:rPr lang="en-AU" sz="1200" b="0" dirty="0">
                <a:solidFill>
                  <a:schemeClr val="tx2"/>
                </a:solidFill>
              </a:rPr>
              <a:t>With each model: test 1 and 2, try 4 subsets of data = 8 instances per model = 32 models</a:t>
            </a:r>
          </a:p>
          <a:p>
            <a:pPr marL="342900" indent="-342900" algn="l">
              <a:spcAft>
                <a:spcPts val="600"/>
              </a:spcAft>
              <a:buAutoNum type="arabicPeriod"/>
            </a:pPr>
            <a:r>
              <a:rPr lang="en-AU" sz="1200" b="0" dirty="0">
                <a:solidFill>
                  <a:schemeClr val="tx2"/>
                </a:solidFill>
              </a:rPr>
              <a:t>Logistic Regression was also run without parameter optimisation for comparison = 40 models</a:t>
            </a:r>
          </a:p>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20</a:t>
            </a:fld>
            <a:endParaRPr lang="en-GB" dirty="0"/>
          </a:p>
        </p:txBody>
      </p:sp>
    </p:spTree>
    <p:extLst>
      <p:ext uri="{BB962C8B-B14F-4D97-AF65-F5344CB8AC3E}">
        <p14:creationId xmlns:p14="http://schemas.microsoft.com/office/powerpoint/2010/main" val="1573227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BRIANNA</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21</a:t>
            </a:fld>
            <a:endParaRPr lang="en-GB" dirty="0"/>
          </a:p>
        </p:txBody>
      </p:sp>
    </p:spTree>
    <p:extLst>
      <p:ext uri="{BB962C8B-B14F-4D97-AF65-F5344CB8AC3E}">
        <p14:creationId xmlns:p14="http://schemas.microsoft.com/office/powerpoint/2010/main" val="4116980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23</a:t>
            </a:fld>
            <a:endParaRPr lang="en-GB" dirty="0"/>
          </a:p>
        </p:txBody>
      </p:sp>
    </p:spTree>
    <p:extLst>
      <p:ext uri="{BB962C8B-B14F-4D97-AF65-F5344CB8AC3E}">
        <p14:creationId xmlns:p14="http://schemas.microsoft.com/office/powerpoint/2010/main" val="4282239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24</a:t>
            </a:fld>
            <a:endParaRPr lang="en-GB" dirty="0"/>
          </a:p>
        </p:txBody>
      </p:sp>
    </p:spTree>
    <p:extLst>
      <p:ext uri="{BB962C8B-B14F-4D97-AF65-F5344CB8AC3E}">
        <p14:creationId xmlns:p14="http://schemas.microsoft.com/office/powerpoint/2010/main" val="2514105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25</a:t>
            </a:fld>
            <a:endParaRPr lang="en-GB" dirty="0"/>
          </a:p>
        </p:txBody>
      </p:sp>
    </p:spTree>
    <p:extLst>
      <p:ext uri="{BB962C8B-B14F-4D97-AF65-F5344CB8AC3E}">
        <p14:creationId xmlns:p14="http://schemas.microsoft.com/office/powerpoint/2010/main" val="3192433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26</a:t>
            </a:fld>
            <a:endParaRPr lang="en-GB" dirty="0"/>
          </a:p>
        </p:txBody>
      </p:sp>
    </p:spTree>
    <p:extLst>
      <p:ext uri="{BB962C8B-B14F-4D97-AF65-F5344CB8AC3E}">
        <p14:creationId xmlns:p14="http://schemas.microsoft.com/office/powerpoint/2010/main" val="1653106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27</a:t>
            </a:fld>
            <a:endParaRPr lang="en-GB" dirty="0"/>
          </a:p>
        </p:txBody>
      </p:sp>
    </p:spTree>
    <p:extLst>
      <p:ext uri="{BB962C8B-B14F-4D97-AF65-F5344CB8AC3E}">
        <p14:creationId xmlns:p14="http://schemas.microsoft.com/office/powerpoint/2010/main" val="4202890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28</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n-lt"/>
                <a:ea typeface="Calibri" panose="020F0502020204030204" pitchFamily="34" charset="0"/>
                <a:cs typeface="Times New Roman" panose="02020603050405020304" pitchFamily="18" charset="0"/>
              </a:rPr>
              <a:t>MARISA</a:t>
            </a:r>
            <a:endParaRPr lang="en-AU" sz="1200" u="sng" dirty="0"/>
          </a:p>
          <a:p>
            <a:endParaRPr lang="en-AU" b="1"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17433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1606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1936329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43859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260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29537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6497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9512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1039245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88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 id="2147483903" r:id="rId61"/>
    <p:sldLayoutId id="2147483904" r:id="rId62"/>
    <p:sldLayoutId id="2147483905" r:id="rId63"/>
    <p:sldLayoutId id="2147484020" r:id="rId64"/>
    <p:sldLayoutId id="2147484021" r:id="rId65"/>
    <p:sldLayoutId id="2147483919" r:id="rId66"/>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1.jpg"/><Relationship Id="rId7"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3.jpg"/><Relationship Id="rId11" Type="http://schemas.openxmlformats.org/officeDocument/2006/relationships/image" Target="../media/image48.jpg"/><Relationship Id="rId5" Type="http://schemas.openxmlformats.org/officeDocument/2006/relationships/image" Target="../media/image42.jpg"/><Relationship Id="rId10" Type="http://schemas.openxmlformats.org/officeDocument/2006/relationships/image" Target="../media/image47.jpg"/><Relationship Id="rId4" Type="http://schemas.openxmlformats.org/officeDocument/2006/relationships/image" Target="../media/image40.png"/><Relationship Id="rId9"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33.jpe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4.sv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hyperlink" Target="https://cancer-risk.streamlit.ap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Frankr22/ML-diagnosis-of-esophageal-cancer"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2.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cancer-risk.streamlit.app/"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53" y="1498740"/>
            <a:ext cx="11583447" cy="3397077"/>
          </a:xfrm>
        </p:spPr>
        <p:txBody>
          <a:bodyPr>
            <a:normAutofit/>
          </a:bodyPr>
          <a:lstStyle/>
          <a:p>
            <a:r>
              <a:rPr lang="en-US" sz="6000" dirty="0"/>
              <a:t>Machine Learning to diagnose </a:t>
            </a:r>
            <a:r>
              <a:rPr lang="en-US" sz="6000" dirty="0" err="1"/>
              <a:t>Oesophageal</a:t>
            </a:r>
            <a:r>
              <a:rPr lang="en-US" sz="6000" dirty="0"/>
              <a:t> Cancer</a:t>
            </a:r>
            <a:endParaRPr lang="en-GB" sz="60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1446447" y="3155822"/>
            <a:ext cx="2554663" cy="1466816"/>
          </a:xfrm>
        </p:spPr>
        <p:txBody>
          <a:bodyPr>
            <a:normAutofit/>
          </a:bodyPr>
          <a:lstStyle/>
          <a:p>
            <a:pPr lvl="1"/>
            <a:r>
              <a:rPr lang="en-GB" sz="1800" b="1" dirty="0"/>
              <a:t>Project 4 group:</a:t>
            </a:r>
          </a:p>
          <a:p>
            <a:pPr lvl="1"/>
            <a:r>
              <a:rPr lang="en-GB" sz="1800" dirty="0"/>
              <a:t>Robert Franklin</a:t>
            </a:r>
          </a:p>
          <a:p>
            <a:pPr lvl="1"/>
            <a:r>
              <a:rPr lang="en-GB" sz="1800" dirty="0"/>
              <a:t>Brianna O’Connor</a:t>
            </a:r>
          </a:p>
          <a:p>
            <a:pPr lvl="1"/>
            <a:r>
              <a:rPr lang="en-GB" sz="1800" dirty="0"/>
              <a:t>Marisa Duong</a:t>
            </a:r>
          </a:p>
        </p:txBody>
      </p:sp>
      <p:pic>
        <p:nvPicPr>
          <p:cNvPr id="2050" name="Picture 2" descr="Esophageal cancer: 10 things to know | MD Anderson Cancer Center">
            <a:extLst>
              <a:ext uri="{FF2B5EF4-FFF2-40B4-BE49-F238E27FC236}">
                <a16:creationId xmlns:a16="http://schemas.microsoft.com/office/drawing/2014/main" id="{67BAF7B5-C770-40C8-8629-1B9CAB55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975" y="2809230"/>
            <a:ext cx="385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Machine Learning? 2022 Beginner's Guide">
            <a:extLst>
              <a:ext uri="{FF2B5EF4-FFF2-40B4-BE49-F238E27FC236}">
                <a16:creationId xmlns:a16="http://schemas.microsoft.com/office/drawing/2014/main" id="{4FB80ACD-C4A7-52D9-9388-B59D31CDD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22"/>
          <a:stretch/>
        </p:blipFill>
        <p:spPr bwMode="auto">
          <a:xfrm>
            <a:off x="5893974" y="2809230"/>
            <a:ext cx="1536001"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A3ECC-AB24-E77E-F93E-6624C553B686}"/>
              </a:ext>
            </a:extLst>
          </p:cNvPr>
          <p:cNvSpPr txBox="1"/>
          <p:nvPr/>
        </p:nvSpPr>
        <p:spPr>
          <a:xfrm>
            <a:off x="10072239" y="6366963"/>
            <a:ext cx="2429758" cy="338554"/>
          </a:xfrm>
          <a:prstGeom prst="rect">
            <a:avLst/>
          </a:prstGeom>
          <a:noFill/>
        </p:spPr>
        <p:txBody>
          <a:bodyPr wrap="square">
            <a:spAutoFit/>
          </a:bodyPr>
          <a:lstStyle/>
          <a:p>
            <a:pPr lvl="1"/>
            <a:r>
              <a:rPr lang="en-GB" sz="1600" i="1" dirty="0"/>
              <a:t>21 March 2023</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5260936" y="1947332"/>
            <a:ext cx="6329931"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TextBox 4">
            <a:extLst>
              <a:ext uri="{FF2B5EF4-FFF2-40B4-BE49-F238E27FC236}">
                <a16:creationId xmlns:a16="http://schemas.microsoft.com/office/drawing/2014/main" id="{537B92C1-5DF3-DD45-4350-7B5972F63147}"/>
              </a:ext>
            </a:extLst>
          </p:cNvPr>
          <p:cNvSpPr txBox="1"/>
          <p:nvPr/>
        </p:nvSpPr>
        <p:spPr>
          <a:xfrm>
            <a:off x="7242139" y="1326652"/>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Wet lab protein data</a:t>
            </a:r>
          </a:p>
        </p:txBody>
      </p:sp>
    </p:spTree>
    <p:extLst>
      <p:ext uri="{BB962C8B-B14F-4D97-AF65-F5344CB8AC3E}">
        <p14:creationId xmlns:p14="http://schemas.microsoft.com/office/powerpoint/2010/main" val="260119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5902AB-12E5-1471-E8AA-3B9785FA478B}"/>
              </a:ext>
            </a:extLst>
          </p:cNvPr>
          <p:cNvPicPr>
            <a:picLocks noChangeAspect="1"/>
          </p:cNvPicPr>
          <p:nvPr/>
        </p:nvPicPr>
        <p:blipFill>
          <a:blip r:embed="rId3"/>
          <a:stretch>
            <a:fillRect/>
          </a:stretch>
        </p:blipFill>
        <p:spPr>
          <a:xfrm>
            <a:off x="418566" y="842039"/>
            <a:ext cx="10938933" cy="5939421"/>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9" name="Rectangle 8">
            <a:extLst>
              <a:ext uri="{FF2B5EF4-FFF2-40B4-BE49-F238E27FC236}">
                <a16:creationId xmlns:a16="http://schemas.microsoft.com/office/drawing/2014/main" id="{5533B8CF-4C80-5E88-0662-2535CBC5B743}"/>
              </a:ext>
            </a:extLst>
          </p:cNvPr>
          <p:cNvSpPr/>
          <p:nvPr/>
        </p:nvSpPr>
        <p:spPr>
          <a:xfrm>
            <a:off x="4304204" y="1752600"/>
            <a:ext cx="4915996" cy="54390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5868140" y="1257264"/>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Clinical data</a:t>
            </a:r>
          </a:p>
        </p:txBody>
      </p:sp>
    </p:spTree>
    <p:extLst>
      <p:ext uri="{BB962C8B-B14F-4D97-AF65-F5344CB8AC3E}">
        <p14:creationId xmlns:p14="http://schemas.microsoft.com/office/powerpoint/2010/main" val="316848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88E96F-41BE-A515-9309-994473492F48}"/>
              </a:ext>
            </a:extLst>
          </p:cNvPr>
          <p:cNvPicPr>
            <a:picLocks noChangeAspect="1"/>
          </p:cNvPicPr>
          <p:nvPr/>
        </p:nvPicPr>
        <p:blipFill>
          <a:blip r:embed="rId3"/>
          <a:stretch>
            <a:fillRect/>
          </a:stretch>
        </p:blipFill>
        <p:spPr>
          <a:xfrm>
            <a:off x="880534" y="1763109"/>
            <a:ext cx="9367231" cy="4957314"/>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969968" y="6083402"/>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3851372" y="1482931"/>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53 rows</a:t>
            </a:r>
          </a:p>
        </p:txBody>
      </p:sp>
      <p:pic>
        <p:nvPicPr>
          <p:cNvPr id="6" name="Picture 5">
            <a:extLst>
              <a:ext uri="{FF2B5EF4-FFF2-40B4-BE49-F238E27FC236}">
                <a16:creationId xmlns:a16="http://schemas.microsoft.com/office/drawing/2014/main" id="{8C084BC9-0FCA-309E-C8D0-080AE4780824}"/>
              </a:ext>
            </a:extLst>
          </p:cNvPr>
          <p:cNvPicPr>
            <a:picLocks noChangeAspect="1"/>
          </p:cNvPicPr>
          <p:nvPr/>
        </p:nvPicPr>
        <p:blipFill>
          <a:blip r:embed="rId4"/>
          <a:stretch>
            <a:fillRect/>
          </a:stretch>
        </p:blipFill>
        <p:spPr>
          <a:xfrm>
            <a:off x="3158734" y="925997"/>
            <a:ext cx="5541902" cy="562053"/>
          </a:xfrm>
          <a:prstGeom prst="rect">
            <a:avLst/>
          </a:prstGeom>
        </p:spPr>
      </p:pic>
      <p:sp>
        <p:nvSpPr>
          <p:cNvPr id="10" name="TextBox 9">
            <a:extLst>
              <a:ext uri="{FF2B5EF4-FFF2-40B4-BE49-F238E27FC236}">
                <a16:creationId xmlns:a16="http://schemas.microsoft.com/office/drawing/2014/main" id="{17B459C1-E2D3-0C93-0560-A957469C257E}"/>
              </a:ext>
            </a:extLst>
          </p:cNvPr>
          <p:cNvSpPr txBox="1"/>
          <p:nvPr/>
        </p:nvSpPr>
        <p:spPr>
          <a:xfrm>
            <a:off x="6735547" y="1482932"/>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253 rows</a:t>
            </a:r>
          </a:p>
        </p:txBody>
      </p:sp>
      <p:sp>
        <p:nvSpPr>
          <p:cNvPr id="19" name="Oval 18">
            <a:extLst>
              <a:ext uri="{FF2B5EF4-FFF2-40B4-BE49-F238E27FC236}">
                <a16:creationId xmlns:a16="http://schemas.microsoft.com/office/drawing/2014/main" id="{09C94E04-D1AD-485D-529A-BAD2FFB25A28}"/>
              </a:ext>
            </a:extLst>
          </p:cNvPr>
          <p:cNvSpPr/>
          <p:nvPr/>
        </p:nvSpPr>
        <p:spPr>
          <a:xfrm>
            <a:off x="1227666" y="6506275"/>
            <a:ext cx="719667" cy="2427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83728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Tableau 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9" name="Picture 8" descr="Chart&#10;&#10;Description automatically generated with medium confidence">
            <a:extLst>
              <a:ext uri="{FF2B5EF4-FFF2-40B4-BE49-F238E27FC236}">
                <a16:creationId xmlns:a16="http://schemas.microsoft.com/office/drawing/2014/main" id="{D62C627B-DB04-A3A5-F187-32ADC3967AFF}"/>
              </a:ext>
            </a:extLst>
          </p:cNvPr>
          <p:cNvPicPr>
            <a:picLocks noChangeAspect="1"/>
          </p:cNvPicPr>
          <p:nvPr/>
        </p:nvPicPr>
        <p:blipFill>
          <a:blip r:embed="rId3"/>
          <a:stretch>
            <a:fillRect/>
          </a:stretch>
        </p:blipFill>
        <p:spPr>
          <a:xfrm>
            <a:off x="2987585" y="1983408"/>
            <a:ext cx="2029342" cy="1189289"/>
          </a:xfrm>
          <a:prstGeom prst="rect">
            <a:avLst/>
          </a:prstGeom>
        </p:spPr>
      </p:pic>
      <p:pic>
        <p:nvPicPr>
          <p:cNvPr id="13" name="Picture 12">
            <a:extLst>
              <a:ext uri="{FF2B5EF4-FFF2-40B4-BE49-F238E27FC236}">
                <a16:creationId xmlns:a16="http://schemas.microsoft.com/office/drawing/2014/main" id="{1137129B-7EC2-422F-4953-AAC5C3A604F8}"/>
              </a:ext>
            </a:extLst>
          </p:cNvPr>
          <p:cNvPicPr>
            <a:picLocks noChangeAspect="1"/>
          </p:cNvPicPr>
          <p:nvPr/>
        </p:nvPicPr>
        <p:blipFill>
          <a:blip r:embed="rId4"/>
          <a:stretch>
            <a:fillRect/>
          </a:stretch>
        </p:blipFill>
        <p:spPr>
          <a:xfrm>
            <a:off x="2498334" y="1168337"/>
            <a:ext cx="5541902" cy="562053"/>
          </a:xfrm>
          <a:prstGeom prst="rect">
            <a:avLst/>
          </a:prstGeom>
        </p:spPr>
      </p:pic>
      <p:pic>
        <p:nvPicPr>
          <p:cNvPr id="18" name="Picture 17" descr="Chart, bar chart&#10;&#10;Description automatically generated">
            <a:extLst>
              <a:ext uri="{FF2B5EF4-FFF2-40B4-BE49-F238E27FC236}">
                <a16:creationId xmlns:a16="http://schemas.microsoft.com/office/drawing/2014/main" id="{5F85DA50-6D29-FEBB-2A87-74BF1E531EA0}"/>
              </a:ext>
            </a:extLst>
          </p:cNvPr>
          <p:cNvPicPr>
            <a:picLocks noChangeAspect="1"/>
          </p:cNvPicPr>
          <p:nvPr/>
        </p:nvPicPr>
        <p:blipFill>
          <a:blip r:embed="rId5"/>
          <a:stretch>
            <a:fillRect/>
          </a:stretch>
        </p:blipFill>
        <p:spPr>
          <a:xfrm>
            <a:off x="3165811" y="3480016"/>
            <a:ext cx="1292226" cy="2877272"/>
          </a:xfrm>
          <a:prstGeom prst="rect">
            <a:avLst/>
          </a:prstGeom>
        </p:spPr>
      </p:pic>
      <p:pic>
        <p:nvPicPr>
          <p:cNvPr id="20" name="Picture 19" descr="Chart, bar chart&#10;&#10;Description automatically generated">
            <a:extLst>
              <a:ext uri="{FF2B5EF4-FFF2-40B4-BE49-F238E27FC236}">
                <a16:creationId xmlns:a16="http://schemas.microsoft.com/office/drawing/2014/main" id="{E68242AA-2AC2-4A24-FFEC-3B74360CCCD1}"/>
              </a:ext>
            </a:extLst>
          </p:cNvPr>
          <p:cNvPicPr>
            <a:picLocks noChangeAspect="1"/>
          </p:cNvPicPr>
          <p:nvPr/>
        </p:nvPicPr>
        <p:blipFill>
          <a:blip r:embed="rId6"/>
          <a:stretch>
            <a:fillRect/>
          </a:stretch>
        </p:blipFill>
        <p:spPr>
          <a:xfrm>
            <a:off x="796611" y="3425715"/>
            <a:ext cx="1968808" cy="3076678"/>
          </a:xfrm>
          <a:prstGeom prst="rect">
            <a:avLst/>
          </a:prstGeom>
        </p:spPr>
      </p:pic>
      <p:pic>
        <p:nvPicPr>
          <p:cNvPr id="22" name="Picture 21" descr="Graphical user interface&#10;&#10;Description automatically generated with low confidence">
            <a:extLst>
              <a:ext uri="{FF2B5EF4-FFF2-40B4-BE49-F238E27FC236}">
                <a16:creationId xmlns:a16="http://schemas.microsoft.com/office/drawing/2014/main" id="{5C062774-6B4A-9588-B36B-ACAD82367087}"/>
              </a:ext>
            </a:extLst>
          </p:cNvPr>
          <p:cNvPicPr>
            <a:picLocks noChangeAspect="1"/>
          </p:cNvPicPr>
          <p:nvPr/>
        </p:nvPicPr>
        <p:blipFill>
          <a:blip r:embed="rId7"/>
          <a:stretch>
            <a:fillRect/>
          </a:stretch>
        </p:blipFill>
        <p:spPr>
          <a:xfrm>
            <a:off x="5527719" y="2022300"/>
            <a:ext cx="5955929" cy="1487046"/>
          </a:xfrm>
          <a:prstGeom prst="rect">
            <a:avLst/>
          </a:prstGeom>
        </p:spPr>
      </p:pic>
      <p:pic>
        <p:nvPicPr>
          <p:cNvPr id="26" name="Picture 25" descr="Chart, bar chart&#10;&#10;Description automatically generated">
            <a:extLst>
              <a:ext uri="{FF2B5EF4-FFF2-40B4-BE49-F238E27FC236}">
                <a16:creationId xmlns:a16="http://schemas.microsoft.com/office/drawing/2014/main" id="{FD44BB4B-69EA-4925-5028-18E1EFED30DC}"/>
              </a:ext>
            </a:extLst>
          </p:cNvPr>
          <p:cNvPicPr>
            <a:picLocks noChangeAspect="1"/>
          </p:cNvPicPr>
          <p:nvPr/>
        </p:nvPicPr>
        <p:blipFill>
          <a:blip r:embed="rId8"/>
          <a:stretch>
            <a:fillRect/>
          </a:stretch>
        </p:blipFill>
        <p:spPr>
          <a:xfrm>
            <a:off x="5801257" y="3543166"/>
            <a:ext cx="978020" cy="2822640"/>
          </a:xfrm>
          <a:prstGeom prst="rect">
            <a:avLst/>
          </a:prstGeom>
        </p:spPr>
      </p:pic>
      <p:pic>
        <p:nvPicPr>
          <p:cNvPr id="28" name="Picture 27" descr="Chart, bubble chart&#10;&#10;Description automatically generated">
            <a:extLst>
              <a:ext uri="{FF2B5EF4-FFF2-40B4-BE49-F238E27FC236}">
                <a16:creationId xmlns:a16="http://schemas.microsoft.com/office/drawing/2014/main" id="{4663CC5A-F5EF-10B5-3BDA-DBDC263FB65C}"/>
              </a:ext>
            </a:extLst>
          </p:cNvPr>
          <p:cNvPicPr>
            <a:picLocks noChangeAspect="1"/>
          </p:cNvPicPr>
          <p:nvPr/>
        </p:nvPicPr>
        <p:blipFill>
          <a:blip r:embed="rId9"/>
          <a:stretch>
            <a:fillRect/>
          </a:stretch>
        </p:blipFill>
        <p:spPr>
          <a:xfrm>
            <a:off x="7616820" y="3646287"/>
            <a:ext cx="2317152" cy="2658747"/>
          </a:xfrm>
          <a:prstGeom prst="rect">
            <a:avLst/>
          </a:prstGeom>
        </p:spPr>
      </p:pic>
      <p:grpSp>
        <p:nvGrpSpPr>
          <p:cNvPr id="36" name="Group 35">
            <a:extLst>
              <a:ext uri="{FF2B5EF4-FFF2-40B4-BE49-F238E27FC236}">
                <a16:creationId xmlns:a16="http://schemas.microsoft.com/office/drawing/2014/main" id="{5229008F-B320-C4DB-3F94-36D67C6373E5}"/>
              </a:ext>
            </a:extLst>
          </p:cNvPr>
          <p:cNvGrpSpPr/>
          <p:nvPr/>
        </p:nvGrpSpPr>
        <p:grpSpPr>
          <a:xfrm>
            <a:off x="8569854" y="1029432"/>
            <a:ext cx="3356424" cy="1578765"/>
            <a:chOff x="8569854" y="1029432"/>
            <a:chExt cx="3356424" cy="1578765"/>
          </a:xfrm>
        </p:grpSpPr>
        <p:pic>
          <p:nvPicPr>
            <p:cNvPr id="30" name="Picture 29" descr="Chart, histogram&#10;&#10;Description automatically generated">
              <a:extLst>
                <a:ext uri="{FF2B5EF4-FFF2-40B4-BE49-F238E27FC236}">
                  <a16:creationId xmlns:a16="http://schemas.microsoft.com/office/drawing/2014/main" id="{005F6507-0021-324B-BE31-E7902DB2CD22}"/>
                </a:ext>
              </a:extLst>
            </p:cNvPr>
            <p:cNvPicPr>
              <a:picLocks noChangeAspect="1"/>
            </p:cNvPicPr>
            <p:nvPr/>
          </p:nvPicPr>
          <p:blipFill>
            <a:blip r:embed="rId10"/>
            <a:stretch>
              <a:fillRect/>
            </a:stretch>
          </p:blipFill>
          <p:spPr>
            <a:xfrm>
              <a:off x="8569854" y="1029432"/>
              <a:ext cx="3118422" cy="1578765"/>
            </a:xfrm>
            <a:prstGeom prst="rect">
              <a:avLst/>
            </a:prstGeom>
          </p:spPr>
        </p:pic>
        <p:sp>
          <p:nvSpPr>
            <p:cNvPr id="31" name="TextBox 30">
              <a:extLst>
                <a:ext uri="{FF2B5EF4-FFF2-40B4-BE49-F238E27FC236}">
                  <a16:creationId xmlns:a16="http://schemas.microsoft.com/office/drawing/2014/main" id="{5E22D6ED-8276-31AD-5686-8BF8AA0AA919}"/>
                </a:ext>
              </a:extLst>
            </p:cNvPr>
            <p:cNvSpPr txBox="1"/>
            <p:nvPr/>
          </p:nvSpPr>
          <p:spPr>
            <a:xfrm>
              <a:off x="11041019" y="1367279"/>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grpSp>
        <p:nvGrpSpPr>
          <p:cNvPr id="35" name="Group 34">
            <a:extLst>
              <a:ext uri="{FF2B5EF4-FFF2-40B4-BE49-F238E27FC236}">
                <a16:creationId xmlns:a16="http://schemas.microsoft.com/office/drawing/2014/main" id="{3E5CD359-984A-9B30-4D5C-64DD78B62D21}"/>
              </a:ext>
            </a:extLst>
          </p:cNvPr>
          <p:cNvGrpSpPr/>
          <p:nvPr/>
        </p:nvGrpSpPr>
        <p:grpSpPr>
          <a:xfrm>
            <a:off x="72637" y="1867973"/>
            <a:ext cx="2675237" cy="1332427"/>
            <a:chOff x="-237082" y="1867973"/>
            <a:chExt cx="2675237" cy="1332427"/>
          </a:xfrm>
        </p:grpSpPr>
        <p:pic>
          <p:nvPicPr>
            <p:cNvPr id="33" name="Picture 32" descr="Chart, histogram&#10;&#10;Description automatically generated">
              <a:extLst>
                <a:ext uri="{FF2B5EF4-FFF2-40B4-BE49-F238E27FC236}">
                  <a16:creationId xmlns:a16="http://schemas.microsoft.com/office/drawing/2014/main" id="{98CEAFC7-B84E-956E-C1C7-C9F07C32E430}"/>
                </a:ext>
              </a:extLst>
            </p:cNvPr>
            <p:cNvPicPr>
              <a:picLocks noChangeAspect="1"/>
            </p:cNvPicPr>
            <p:nvPr/>
          </p:nvPicPr>
          <p:blipFill>
            <a:blip r:embed="rId11"/>
            <a:stretch>
              <a:fillRect/>
            </a:stretch>
          </p:blipFill>
          <p:spPr>
            <a:xfrm>
              <a:off x="-237082" y="1880078"/>
              <a:ext cx="2675237" cy="1320322"/>
            </a:xfrm>
            <a:prstGeom prst="rect">
              <a:avLst/>
            </a:prstGeom>
          </p:spPr>
        </p:pic>
        <p:sp>
          <p:nvSpPr>
            <p:cNvPr id="34" name="TextBox 33">
              <a:extLst>
                <a:ext uri="{FF2B5EF4-FFF2-40B4-BE49-F238E27FC236}">
                  <a16:creationId xmlns:a16="http://schemas.microsoft.com/office/drawing/2014/main" id="{432202B4-B284-0A49-1485-5B5D156109D3}"/>
                </a:ext>
              </a:extLst>
            </p:cNvPr>
            <p:cNvSpPr txBox="1"/>
            <p:nvPr/>
          </p:nvSpPr>
          <p:spPr>
            <a:xfrm>
              <a:off x="405290" y="1867973"/>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cxnSp>
        <p:nvCxnSpPr>
          <p:cNvPr id="38" name="Straight Connector 37">
            <a:extLst>
              <a:ext uri="{FF2B5EF4-FFF2-40B4-BE49-F238E27FC236}">
                <a16:creationId xmlns:a16="http://schemas.microsoft.com/office/drawing/2014/main" id="{0FDDE1B7-D260-4453-7963-7BF2A028EDDA}"/>
              </a:ext>
            </a:extLst>
          </p:cNvPr>
          <p:cNvCxnSpPr>
            <a:cxnSpLocks/>
          </p:cNvCxnSpPr>
          <p:nvPr/>
        </p:nvCxnSpPr>
        <p:spPr>
          <a:xfrm>
            <a:off x="5361923" y="1647183"/>
            <a:ext cx="57796" cy="469581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42D36C-E94B-CF2D-8064-56B7EB987FBC}"/>
              </a:ext>
            </a:extLst>
          </p:cNvPr>
          <p:cNvSpPr txBox="1"/>
          <p:nvPr/>
        </p:nvSpPr>
        <p:spPr>
          <a:xfrm>
            <a:off x="3190971" y="1602823"/>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53 rows</a:t>
            </a:r>
          </a:p>
        </p:txBody>
      </p:sp>
      <p:sp>
        <p:nvSpPr>
          <p:cNvPr id="4" name="TextBox 3">
            <a:extLst>
              <a:ext uri="{FF2B5EF4-FFF2-40B4-BE49-F238E27FC236}">
                <a16:creationId xmlns:a16="http://schemas.microsoft.com/office/drawing/2014/main" id="{22E9EB7A-9B8C-F051-CF7F-986634768D11}"/>
              </a:ext>
            </a:extLst>
          </p:cNvPr>
          <p:cNvSpPr txBox="1"/>
          <p:nvPr/>
        </p:nvSpPr>
        <p:spPr>
          <a:xfrm>
            <a:off x="6075147" y="1612046"/>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253 rows</a:t>
            </a:r>
          </a:p>
        </p:txBody>
      </p:sp>
    </p:spTree>
    <p:extLst>
      <p:ext uri="{BB962C8B-B14F-4D97-AF65-F5344CB8AC3E}">
        <p14:creationId xmlns:p14="http://schemas.microsoft.com/office/powerpoint/2010/main" val="324378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11500" dirty="0"/>
              <a:t>Our ML models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3</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5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A886-BA1F-BDF3-8FFB-9A60B90A7A3C}"/>
              </a:ext>
            </a:extLst>
          </p:cNvPr>
          <p:cNvSpPr>
            <a:spLocks noGrp="1"/>
          </p:cNvSpPr>
          <p:nvPr>
            <p:ph type="title"/>
          </p:nvPr>
        </p:nvSpPr>
        <p:spPr/>
        <p:txBody>
          <a:bodyPr/>
          <a:lstStyle/>
          <a:p>
            <a:r>
              <a:rPr lang="en-AU" sz="4400" b="1" dirty="0">
                <a:solidFill>
                  <a:schemeClr val="tx2"/>
                </a:solidFill>
              </a:rPr>
              <a:t>How do  we optimise ML models?</a:t>
            </a:r>
            <a:br>
              <a:rPr lang="en-AU" sz="4400" b="1" dirty="0">
                <a:solidFill>
                  <a:schemeClr val="tx2"/>
                </a:solidFill>
              </a:rPr>
            </a:br>
            <a:endParaRPr lang="en-AU" dirty="0"/>
          </a:p>
        </p:txBody>
      </p:sp>
      <p:sp>
        <p:nvSpPr>
          <p:cNvPr id="3" name="TextBox 2">
            <a:extLst>
              <a:ext uri="{FF2B5EF4-FFF2-40B4-BE49-F238E27FC236}">
                <a16:creationId xmlns:a16="http://schemas.microsoft.com/office/drawing/2014/main" id="{1AC08054-6206-7CE0-F566-DF51301C9A90}"/>
              </a:ext>
            </a:extLst>
          </p:cNvPr>
          <p:cNvSpPr txBox="1"/>
          <p:nvPr/>
        </p:nvSpPr>
        <p:spPr>
          <a:xfrm>
            <a:off x="931177" y="1510018"/>
            <a:ext cx="4751429" cy="4821956"/>
          </a:xfrm>
          <a:prstGeom prst="rect">
            <a:avLst/>
          </a:prstGeom>
        </p:spPr>
        <p:txBody>
          <a:bodyPr vert="horz" wrap="square" lIns="0" tIns="0" rIns="0" bIns="0" rtlCol="0" anchor="t" anchorCtr="0">
            <a:noAutofit/>
          </a:bodyPr>
          <a:lstStyle/>
          <a:p>
            <a:pPr marL="342900" indent="-342900" algn="l">
              <a:lnSpc>
                <a:spcPct val="150000"/>
              </a:lnSpc>
              <a:spcAft>
                <a:spcPts val="600"/>
              </a:spcAft>
              <a:buAutoNum type="arabicPeriod"/>
            </a:pPr>
            <a:r>
              <a:rPr lang="en-AU" sz="3600" b="1" dirty="0">
                <a:solidFill>
                  <a:schemeClr val="tx2"/>
                </a:solidFill>
              </a:rPr>
              <a:t>Target selection</a:t>
            </a:r>
          </a:p>
          <a:p>
            <a:pPr marL="342900" indent="-342900">
              <a:lnSpc>
                <a:spcPct val="150000"/>
              </a:lnSpc>
              <a:spcAft>
                <a:spcPts val="600"/>
              </a:spcAft>
              <a:buFontTx/>
              <a:buAutoNum type="arabicPeriod"/>
            </a:pPr>
            <a:r>
              <a:rPr lang="en-AU" sz="3600" b="1" dirty="0">
                <a:solidFill>
                  <a:schemeClr val="tx2"/>
                </a:solidFill>
              </a:rPr>
              <a:t>Data going in</a:t>
            </a:r>
          </a:p>
          <a:p>
            <a:pPr marL="342900" indent="-342900" algn="l">
              <a:lnSpc>
                <a:spcPct val="150000"/>
              </a:lnSpc>
              <a:spcAft>
                <a:spcPts val="600"/>
              </a:spcAft>
              <a:buAutoNum type="arabicPeriod"/>
            </a:pPr>
            <a:r>
              <a:rPr lang="en-AU" sz="3600" b="1" dirty="0">
                <a:solidFill>
                  <a:schemeClr val="tx2"/>
                </a:solidFill>
              </a:rPr>
              <a:t>Which model?</a:t>
            </a:r>
          </a:p>
          <a:p>
            <a:pPr marL="342900" indent="-342900" algn="l">
              <a:lnSpc>
                <a:spcPct val="150000"/>
              </a:lnSpc>
              <a:spcAft>
                <a:spcPts val="600"/>
              </a:spcAft>
              <a:buAutoNum type="arabicPeriod"/>
            </a:pPr>
            <a:r>
              <a:rPr lang="en-AU" sz="3600" b="1" dirty="0">
                <a:solidFill>
                  <a:schemeClr val="tx2"/>
                </a:solidFill>
              </a:rPr>
              <a:t>Best parameters</a:t>
            </a:r>
          </a:p>
          <a:p>
            <a:pPr marL="342900" indent="-342900" algn="l">
              <a:spcAft>
                <a:spcPts val="600"/>
              </a:spcAft>
              <a:buAutoNum type="arabicPeriod"/>
            </a:pPr>
            <a:endParaRPr lang="en-AU" sz="1500" b="1" dirty="0">
              <a:solidFill>
                <a:schemeClr val="tx2"/>
              </a:solidFill>
            </a:endParaRPr>
          </a:p>
        </p:txBody>
      </p:sp>
      <p:sp>
        <p:nvSpPr>
          <p:cNvPr id="4" name="TextBox 3">
            <a:extLst>
              <a:ext uri="{FF2B5EF4-FFF2-40B4-BE49-F238E27FC236}">
                <a16:creationId xmlns:a16="http://schemas.microsoft.com/office/drawing/2014/main" id="{D1EA28FF-A470-7EC4-82B1-35A8E235CB21}"/>
              </a:ext>
            </a:extLst>
          </p:cNvPr>
          <p:cNvSpPr txBox="1"/>
          <p:nvPr/>
        </p:nvSpPr>
        <p:spPr>
          <a:xfrm>
            <a:off x="7197754" y="1140903"/>
            <a:ext cx="4202885" cy="4345497"/>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5" name="Picture 4" descr="Icon&#10;&#10;Description automatically generated">
            <a:extLst>
              <a:ext uri="{FF2B5EF4-FFF2-40B4-BE49-F238E27FC236}">
                <a16:creationId xmlns:a16="http://schemas.microsoft.com/office/drawing/2014/main" id="{68D619E8-5662-996B-0B04-25439803DB42}"/>
              </a:ext>
            </a:extLst>
          </p:cNvPr>
          <p:cNvPicPr>
            <a:picLocks noChangeAspect="1"/>
          </p:cNvPicPr>
          <p:nvPr/>
        </p:nvPicPr>
        <p:blipFill>
          <a:blip r:embed="rId3"/>
          <a:stretch>
            <a:fillRect/>
          </a:stretch>
        </p:blipFill>
        <p:spPr>
          <a:xfrm>
            <a:off x="6509396" y="1578126"/>
            <a:ext cx="5059029" cy="4138971"/>
          </a:xfrm>
          <a:prstGeom prst="rect">
            <a:avLst/>
          </a:prstGeom>
        </p:spPr>
      </p:pic>
    </p:spTree>
    <p:extLst>
      <p:ext uri="{BB962C8B-B14F-4D97-AF65-F5344CB8AC3E}">
        <p14:creationId xmlns:p14="http://schemas.microsoft.com/office/powerpoint/2010/main" val="3268870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Grouping data</a:t>
            </a: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663308" y="2960702"/>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5" name="Picture 14">
            <a:extLst>
              <a:ext uri="{FF2B5EF4-FFF2-40B4-BE49-F238E27FC236}">
                <a16:creationId xmlns:a16="http://schemas.microsoft.com/office/drawing/2014/main" id="{1954A234-36E7-1042-4C5A-CC8161747ACA}"/>
              </a:ext>
            </a:extLst>
          </p:cNvPr>
          <p:cNvPicPr>
            <a:picLocks noChangeAspect="1"/>
          </p:cNvPicPr>
          <p:nvPr/>
        </p:nvPicPr>
        <p:blipFill>
          <a:blip r:embed="rId3"/>
          <a:stretch>
            <a:fillRect/>
          </a:stretch>
        </p:blipFill>
        <p:spPr>
          <a:xfrm>
            <a:off x="758301" y="1827497"/>
            <a:ext cx="2071688" cy="2095230"/>
          </a:xfrm>
          <a:prstGeom prst="rect">
            <a:avLst/>
          </a:prstGeom>
        </p:spPr>
      </p:pic>
      <p:pic>
        <p:nvPicPr>
          <p:cNvPr id="16" name="Picture 15">
            <a:extLst>
              <a:ext uri="{FF2B5EF4-FFF2-40B4-BE49-F238E27FC236}">
                <a16:creationId xmlns:a16="http://schemas.microsoft.com/office/drawing/2014/main" id="{E03E8295-4946-A3BB-1C75-F4F5D1DD7169}"/>
              </a:ext>
            </a:extLst>
          </p:cNvPr>
          <p:cNvPicPr>
            <a:picLocks noChangeAspect="1"/>
          </p:cNvPicPr>
          <p:nvPr/>
        </p:nvPicPr>
        <p:blipFill>
          <a:blip r:embed="rId4"/>
          <a:stretch>
            <a:fillRect/>
          </a:stretch>
        </p:blipFill>
        <p:spPr>
          <a:xfrm>
            <a:off x="4971604" y="1782923"/>
            <a:ext cx="2071688" cy="2066925"/>
          </a:xfrm>
          <a:prstGeom prst="rect">
            <a:avLst/>
          </a:prstGeom>
        </p:spPr>
      </p:pic>
      <p:pic>
        <p:nvPicPr>
          <p:cNvPr id="17" name="Picture 2" descr="Esophageal cancer - Wikipedia">
            <a:extLst>
              <a:ext uri="{FF2B5EF4-FFF2-40B4-BE49-F238E27FC236}">
                <a16:creationId xmlns:a16="http://schemas.microsoft.com/office/drawing/2014/main" id="{BF6FC0C6-62DB-8675-711E-F120FC2A3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935" y="196390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8B76B56-B4AC-AF39-0AAB-FCC8DDB674CC}"/>
              </a:ext>
            </a:extLst>
          </p:cNvPr>
          <p:cNvPicPr>
            <a:picLocks noChangeAspect="1"/>
          </p:cNvPicPr>
          <p:nvPr/>
        </p:nvPicPr>
        <p:blipFill>
          <a:blip r:embed="rId6"/>
          <a:stretch>
            <a:fillRect/>
          </a:stretch>
        </p:blipFill>
        <p:spPr>
          <a:xfrm>
            <a:off x="3620330" y="4162114"/>
            <a:ext cx="5229955" cy="1181265"/>
          </a:xfrm>
          <a:prstGeom prst="rect">
            <a:avLst/>
          </a:prstGeom>
        </p:spPr>
      </p:pic>
      <p:sp>
        <p:nvSpPr>
          <p:cNvPr id="22" name="TextBox 21">
            <a:extLst>
              <a:ext uri="{FF2B5EF4-FFF2-40B4-BE49-F238E27FC236}">
                <a16:creationId xmlns:a16="http://schemas.microsoft.com/office/drawing/2014/main" id="{799C7E8E-82DC-7A2C-19B2-0F45BCDA1147}"/>
              </a:ext>
            </a:extLst>
          </p:cNvPr>
          <p:cNvSpPr txBox="1"/>
          <p:nvPr/>
        </p:nvSpPr>
        <p:spPr>
          <a:xfrm>
            <a:off x="1192579" y="1342189"/>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23" name="TextBox 22">
            <a:extLst>
              <a:ext uri="{FF2B5EF4-FFF2-40B4-BE49-F238E27FC236}">
                <a16:creationId xmlns:a16="http://schemas.microsoft.com/office/drawing/2014/main" id="{42F34FEF-397B-BA90-0A66-F1EAB8A7CE0B}"/>
              </a:ext>
            </a:extLst>
          </p:cNvPr>
          <p:cNvSpPr txBox="1"/>
          <p:nvPr/>
        </p:nvSpPr>
        <p:spPr>
          <a:xfrm>
            <a:off x="4880892" y="972586"/>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sp>
        <p:nvSpPr>
          <p:cNvPr id="24" name="TextBox 23">
            <a:extLst>
              <a:ext uri="{FF2B5EF4-FFF2-40B4-BE49-F238E27FC236}">
                <a16:creationId xmlns:a16="http://schemas.microsoft.com/office/drawing/2014/main" id="{919ED299-948D-AB23-838B-953CD2E13D10}"/>
              </a:ext>
            </a:extLst>
          </p:cNvPr>
          <p:cNvSpPr txBox="1"/>
          <p:nvPr/>
        </p:nvSpPr>
        <p:spPr>
          <a:xfrm>
            <a:off x="9086740" y="113860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5" name="TextBox 24">
            <a:extLst>
              <a:ext uri="{FF2B5EF4-FFF2-40B4-BE49-F238E27FC236}">
                <a16:creationId xmlns:a16="http://schemas.microsoft.com/office/drawing/2014/main" id="{4905EFAC-F413-BC70-01F0-FE0605DE7BC5}"/>
              </a:ext>
            </a:extLst>
          </p:cNvPr>
          <p:cNvSpPr txBox="1"/>
          <p:nvPr/>
        </p:nvSpPr>
        <p:spPr>
          <a:xfrm>
            <a:off x="2829989" y="545821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No dysplasia</a:t>
            </a:r>
          </a:p>
        </p:txBody>
      </p:sp>
      <p:sp>
        <p:nvSpPr>
          <p:cNvPr id="26" name="TextBox 25">
            <a:extLst>
              <a:ext uri="{FF2B5EF4-FFF2-40B4-BE49-F238E27FC236}">
                <a16:creationId xmlns:a16="http://schemas.microsoft.com/office/drawing/2014/main" id="{217123E5-A807-1E87-C125-0B64F87C0B29}"/>
              </a:ext>
            </a:extLst>
          </p:cNvPr>
          <p:cNvSpPr txBox="1"/>
          <p:nvPr/>
        </p:nvSpPr>
        <p:spPr>
          <a:xfrm>
            <a:off x="2522328" y="5897251"/>
            <a:ext cx="3049866"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Low-grade dysplasia</a:t>
            </a:r>
          </a:p>
        </p:txBody>
      </p:sp>
      <p:sp>
        <p:nvSpPr>
          <p:cNvPr id="27" name="TextBox 26">
            <a:extLst>
              <a:ext uri="{FF2B5EF4-FFF2-40B4-BE49-F238E27FC236}">
                <a16:creationId xmlns:a16="http://schemas.microsoft.com/office/drawing/2014/main" id="{78969CD8-210B-D7B9-8778-D4E5C8C80207}"/>
              </a:ext>
            </a:extLst>
          </p:cNvPr>
          <p:cNvSpPr txBox="1"/>
          <p:nvPr/>
        </p:nvSpPr>
        <p:spPr>
          <a:xfrm>
            <a:off x="6199336" y="5638032"/>
            <a:ext cx="3519521"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High-grade dysplasia</a:t>
            </a:r>
          </a:p>
        </p:txBody>
      </p:sp>
      <p:sp>
        <p:nvSpPr>
          <p:cNvPr id="28" name="Rectangle: Rounded Corners 27">
            <a:extLst>
              <a:ext uri="{FF2B5EF4-FFF2-40B4-BE49-F238E27FC236}">
                <a16:creationId xmlns:a16="http://schemas.microsoft.com/office/drawing/2014/main" id="{23E97567-496C-B21C-FB47-DBFF3A621B79}"/>
              </a:ext>
            </a:extLst>
          </p:cNvPr>
          <p:cNvSpPr/>
          <p:nvPr/>
        </p:nvSpPr>
        <p:spPr>
          <a:xfrm>
            <a:off x="190500" y="1031156"/>
            <a:ext cx="3049866" cy="296442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9" name="Rectangle: Rounded Corners 28">
            <a:extLst>
              <a:ext uri="{FF2B5EF4-FFF2-40B4-BE49-F238E27FC236}">
                <a16:creationId xmlns:a16="http://schemas.microsoft.com/office/drawing/2014/main" id="{1A365B39-017C-D65E-0FDF-7DDF2AF51ED6}"/>
              </a:ext>
            </a:extLst>
          </p:cNvPr>
          <p:cNvSpPr/>
          <p:nvPr/>
        </p:nvSpPr>
        <p:spPr>
          <a:xfrm>
            <a:off x="2409417" y="3995576"/>
            <a:ext cx="3840337" cy="2399478"/>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0" name="Rectangle: Rounded Corners 29">
            <a:extLst>
              <a:ext uri="{FF2B5EF4-FFF2-40B4-BE49-F238E27FC236}">
                <a16:creationId xmlns:a16="http://schemas.microsoft.com/office/drawing/2014/main" id="{47A4752C-29BA-B5CE-972B-219501DF1A90}"/>
              </a:ext>
            </a:extLst>
          </p:cNvPr>
          <p:cNvSpPr/>
          <p:nvPr/>
        </p:nvSpPr>
        <p:spPr>
          <a:xfrm>
            <a:off x="6294014" y="806571"/>
            <a:ext cx="5707487" cy="561962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8202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circle(in)">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circle(in)">
                                      <p:cBhvr>
                                        <p:cTn id="1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578214" y="322743"/>
            <a:ext cx="2214583" cy="692325"/>
          </a:xfrm>
        </p:spPr>
        <p:txBody>
          <a:bodyPr/>
          <a:lstStyle/>
          <a:p>
            <a:r>
              <a:rPr lang="en-AU" dirty="0"/>
              <a:t>2. Data in</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7" name="TextBox 6">
            <a:extLst>
              <a:ext uri="{FF2B5EF4-FFF2-40B4-BE49-F238E27FC236}">
                <a16:creationId xmlns:a16="http://schemas.microsoft.com/office/drawing/2014/main" id="{A07E5FD5-1CE9-D8DF-D765-745ACC7EACB5}"/>
              </a:ext>
            </a:extLst>
          </p:cNvPr>
          <p:cNvSpPr txBox="1"/>
          <p:nvPr/>
        </p:nvSpPr>
        <p:spPr>
          <a:xfrm>
            <a:off x="6930833" y="3843558"/>
            <a:ext cx="4387076" cy="2513897"/>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Data four ways:</a:t>
            </a:r>
          </a:p>
          <a:p>
            <a:pPr marL="342900" indent="-342900">
              <a:lnSpc>
                <a:spcPct val="150000"/>
              </a:lnSpc>
              <a:spcAft>
                <a:spcPts val="600"/>
              </a:spcAft>
              <a:buAutoNum type="arabicPeriod"/>
            </a:pPr>
            <a:r>
              <a:rPr lang="en-AU" sz="2000" b="1" dirty="0">
                <a:solidFill>
                  <a:schemeClr val="tx2"/>
                </a:solidFill>
              </a:rPr>
              <a:t>All values</a:t>
            </a:r>
          </a:p>
          <a:p>
            <a:pPr marL="342900" indent="-342900">
              <a:lnSpc>
                <a:spcPct val="150000"/>
              </a:lnSpc>
              <a:spcAft>
                <a:spcPts val="600"/>
              </a:spcAft>
              <a:buAutoNum type="arabicPeriod"/>
            </a:pPr>
            <a:r>
              <a:rPr lang="en-AU" sz="2000" b="1" dirty="0">
                <a:solidFill>
                  <a:schemeClr val="tx2"/>
                </a:solidFill>
              </a:rPr>
              <a:t>Clinical only</a:t>
            </a:r>
          </a:p>
          <a:p>
            <a:pPr marL="342900" indent="-342900">
              <a:lnSpc>
                <a:spcPct val="150000"/>
              </a:lnSpc>
              <a:spcAft>
                <a:spcPts val="600"/>
              </a:spcAft>
              <a:buAutoNum type="arabicPeriod"/>
            </a:pPr>
            <a:r>
              <a:rPr lang="en-AU" sz="2000" b="1" dirty="0">
                <a:solidFill>
                  <a:schemeClr val="tx2"/>
                </a:solidFill>
              </a:rPr>
              <a:t>Clinical + protein measurements</a:t>
            </a:r>
          </a:p>
          <a:p>
            <a:pPr marL="342900" indent="-342900">
              <a:lnSpc>
                <a:spcPct val="150000"/>
              </a:lnSpc>
              <a:spcAft>
                <a:spcPts val="600"/>
              </a:spcAft>
              <a:buAutoNum type="arabicPeriod"/>
            </a:pPr>
            <a:r>
              <a:rPr lang="en-AU" sz="2000" b="1" dirty="0">
                <a:solidFill>
                  <a:schemeClr val="tx2"/>
                </a:solidFill>
              </a:rPr>
              <a:t>Clinical + protein ratios</a:t>
            </a:r>
          </a:p>
        </p:txBody>
      </p:sp>
      <p:pic>
        <p:nvPicPr>
          <p:cNvPr id="10" name="Picture 9" descr="Table&#10;&#10;Description automatically generated">
            <a:extLst>
              <a:ext uri="{FF2B5EF4-FFF2-40B4-BE49-F238E27FC236}">
                <a16:creationId xmlns:a16="http://schemas.microsoft.com/office/drawing/2014/main" id="{3D8C509E-4465-BFCD-FF20-C5DBB1219A08}"/>
              </a:ext>
            </a:extLst>
          </p:cNvPr>
          <p:cNvPicPr>
            <a:picLocks noChangeAspect="1"/>
          </p:cNvPicPr>
          <p:nvPr/>
        </p:nvPicPr>
        <p:blipFill rotWithShape="1">
          <a:blip r:embed="rId3"/>
          <a:srcRect l="218" t="11905" r="28255"/>
          <a:stretch/>
        </p:blipFill>
        <p:spPr>
          <a:xfrm>
            <a:off x="619963" y="3961959"/>
            <a:ext cx="5201187" cy="1749349"/>
          </a:xfrm>
          <a:prstGeom prst="rect">
            <a:avLst/>
          </a:prstGeom>
        </p:spPr>
      </p:pic>
      <p:pic>
        <p:nvPicPr>
          <p:cNvPr id="12" name="Picture 11" descr="Table&#10;&#10;Description automatically generated">
            <a:extLst>
              <a:ext uri="{FF2B5EF4-FFF2-40B4-BE49-F238E27FC236}">
                <a16:creationId xmlns:a16="http://schemas.microsoft.com/office/drawing/2014/main" id="{AAF8ECA2-5E84-19A9-BB66-2A2320E43274}"/>
              </a:ext>
            </a:extLst>
          </p:cNvPr>
          <p:cNvPicPr>
            <a:picLocks noChangeAspect="1"/>
          </p:cNvPicPr>
          <p:nvPr/>
        </p:nvPicPr>
        <p:blipFill>
          <a:blip r:embed="rId4"/>
          <a:stretch>
            <a:fillRect/>
          </a:stretch>
        </p:blipFill>
        <p:spPr>
          <a:xfrm>
            <a:off x="773767" y="1900742"/>
            <a:ext cx="5047383" cy="1528258"/>
          </a:xfrm>
          <a:prstGeom prst="rect">
            <a:avLst/>
          </a:prstGeom>
        </p:spPr>
      </p:pic>
      <p:sp>
        <p:nvSpPr>
          <p:cNvPr id="15" name="TextBox 14">
            <a:extLst>
              <a:ext uri="{FF2B5EF4-FFF2-40B4-BE49-F238E27FC236}">
                <a16:creationId xmlns:a16="http://schemas.microsoft.com/office/drawing/2014/main" id="{D9DC6CA4-B8DB-9266-F54A-2387C244D8ED}"/>
              </a:ext>
            </a:extLst>
          </p:cNvPr>
          <p:cNvSpPr txBox="1"/>
          <p:nvPr/>
        </p:nvSpPr>
        <p:spPr>
          <a:xfrm>
            <a:off x="6644207" y="162768"/>
            <a:ext cx="4562168" cy="3475947"/>
          </a:xfrm>
          <a:prstGeom prst="rect">
            <a:avLst/>
          </a:prstGeom>
        </p:spPr>
        <p:style>
          <a:lnRef idx="0">
            <a:schemeClr val="accent1"/>
          </a:lnRef>
          <a:fillRef idx="3">
            <a:schemeClr val="accent1"/>
          </a:fillRef>
          <a:effectRef idx="3">
            <a:schemeClr val="accent1"/>
          </a:effectRef>
          <a:fontRef idx="minor">
            <a:schemeClr val="lt1"/>
          </a:fontRef>
        </p:style>
        <p:txBody>
          <a:bodyPr vert="horz" wrap="square" lIns="0" tIns="0" rIns="0" bIns="0" rtlCol="0" anchor="ctr" anchorCtr="0">
            <a:noAutofit/>
          </a:bodyPr>
          <a:lstStyle/>
          <a:p>
            <a:pPr algn="ctr">
              <a:lnSpc>
                <a:spcPct val="150000"/>
              </a:lnSpc>
              <a:spcAft>
                <a:spcPts val="600"/>
              </a:spcAft>
            </a:pPr>
            <a:r>
              <a:rPr lang="en-AU" sz="2800" b="1" dirty="0">
                <a:solidFill>
                  <a:schemeClr val="bg1"/>
                </a:solidFill>
              </a:rPr>
              <a:t>What information is useful?</a:t>
            </a:r>
          </a:p>
          <a:p>
            <a:pPr algn="ctr">
              <a:lnSpc>
                <a:spcPct val="150000"/>
              </a:lnSpc>
              <a:spcAft>
                <a:spcPts val="600"/>
              </a:spcAft>
            </a:pPr>
            <a:r>
              <a:rPr lang="en-AU" sz="2800" b="1" dirty="0">
                <a:solidFill>
                  <a:schemeClr val="bg1"/>
                </a:solidFill>
              </a:rPr>
              <a:t>How important is clinical data? Blood data?</a:t>
            </a:r>
          </a:p>
          <a:p>
            <a:pPr algn="ctr">
              <a:lnSpc>
                <a:spcPct val="150000"/>
              </a:lnSpc>
              <a:spcAft>
                <a:spcPts val="600"/>
              </a:spcAft>
            </a:pPr>
            <a:r>
              <a:rPr lang="en-AU" sz="2800" b="1" dirty="0">
                <a:solidFill>
                  <a:schemeClr val="bg1"/>
                </a:solidFill>
              </a:rPr>
              <a:t>Ratio data?</a:t>
            </a:r>
          </a:p>
        </p:txBody>
      </p:sp>
    </p:spTree>
    <p:extLst>
      <p:ext uri="{BB962C8B-B14F-4D97-AF65-F5344CB8AC3E}">
        <p14:creationId xmlns:p14="http://schemas.microsoft.com/office/powerpoint/2010/main" val="2778586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654414" y="484697"/>
            <a:ext cx="3264443" cy="692325"/>
          </a:xfrm>
        </p:spPr>
        <p:txBody>
          <a:bodyPr/>
          <a:lstStyle/>
          <a:p>
            <a:r>
              <a:rPr lang="en-AU" dirty="0"/>
              <a:t>3. Model selection</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7" name="TextBox 6">
            <a:extLst>
              <a:ext uri="{FF2B5EF4-FFF2-40B4-BE49-F238E27FC236}">
                <a16:creationId xmlns:a16="http://schemas.microsoft.com/office/drawing/2014/main" id="{A07E5FD5-1CE9-D8DF-D765-745ACC7EACB5}"/>
              </a:ext>
            </a:extLst>
          </p:cNvPr>
          <p:cNvSpPr txBox="1"/>
          <p:nvPr/>
        </p:nvSpPr>
        <p:spPr>
          <a:xfrm>
            <a:off x="2070843" y="1222357"/>
            <a:ext cx="3440723" cy="1045261"/>
          </a:xfrm>
          <a:prstGeom prst="rect">
            <a:avLst/>
          </a:prstGeom>
        </p:spPr>
        <p:txBody>
          <a:bodyPr vert="horz" wrap="square" lIns="0" tIns="0" rIns="0" bIns="0" rtlCol="0" anchor="t" anchorCtr="0">
            <a:noAutofit/>
          </a:bodyPr>
          <a:lstStyle/>
          <a:p>
            <a:pPr marL="457200" indent="-457200">
              <a:lnSpc>
                <a:spcPct val="150000"/>
              </a:lnSpc>
              <a:spcAft>
                <a:spcPts val="600"/>
              </a:spcAft>
              <a:buFont typeface="Wingdings" panose="05000000000000000000" pitchFamily="2" charset="2"/>
              <a:buChar char="ü"/>
            </a:pPr>
            <a:r>
              <a:rPr lang="en-AU" sz="3200" b="1" dirty="0">
                <a:solidFill>
                  <a:schemeClr val="tx2"/>
                </a:solidFill>
              </a:rPr>
              <a:t>Supervised ML</a:t>
            </a:r>
          </a:p>
        </p:txBody>
      </p:sp>
      <p:pic>
        <p:nvPicPr>
          <p:cNvPr id="13" name="Graphic 12" descr="Man in business attire">
            <a:extLst>
              <a:ext uri="{FF2B5EF4-FFF2-40B4-BE49-F238E27FC236}">
                <a16:creationId xmlns:a16="http://schemas.microsoft.com/office/drawing/2014/main" id="{CB32A9C7-D2F8-D840-7948-2086E7B68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234" y="3429000"/>
            <a:ext cx="2252707" cy="3041977"/>
          </a:xfrm>
          <a:prstGeom prst="rect">
            <a:avLst/>
          </a:prstGeom>
        </p:spPr>
      </p:pic>
      <p:sp>
        <p:nvSpPr>
          <p:cNvPr id="16" name="TextBox 15">
            <a:extLst>
              <a:ext uri="{FF2B5EF4-FFF2-40B4-BE49-F238E27FC236}">
                <a16:creationId xmlns:a16="http://schemas.microsoft.com/office/drawing/2014/main" id="{D6F28287-D7C9-C403-2310-B9B95E12D70D}"/>
              </a:ext>
            </a:extLst>
          </p:cNvPr>
          <p:cNvSpPr txBox="1"/>
          <p:nvPr/>
        </p:nvSpPr>
        <p:spPr>
          <a:xfrm>
            <a:off x="7251972" y="1099059"/>
            <a:ext cx="3188704" cy="82082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nchor="t" anchorCtr="0">
            <a:noAutofit/>
          </a:bodyPr>
          <a:lstStyle/>
          <a:p>
            <a:pPr algn="ctr">
              <a:lnSpc>
                <a:spcPct val="150000"/>
              </a:lnSpc>
              <a:spcAft>
                <a:spcPts val="600"/>
              </a:spcAft>
            </a:pPr>
            <a:r>
              <a:rPr lang="en-AU" sz="2400" b="1" dirty="0">
                <a:solidFill>
                  <a:schemeClr val="tx2"/>
                </a:solidFill>
              </a:rPr>
              <a:t>Logistic Regression</a:t>
            </a:r>
          </a:p>
        </p:txBody>
      </p:sp>
      <p:sp>
        <p:nvSpPr>
          <p:cNvPr id="6" name="TextBox 5">
            <a:extLst>
              <a:ext uri="{FF2B5EF4-FFF2-40B4-BE49-F238E27FC236}">
                <a16:creationId xmlns:a16="http://schemas.microsoft.com/office/drawing/2014/main" id="{B3734E84-4EA4-C0AC-3615-20815C6EC74F}"/>
              </a:ext>
            </a:extLst>
          </p:cNvPr>
          <p:cNvSpPr txBox="1"/>
          <p:nvPr/>
        </p:nvSpPr>
        <p:spPr>
          <a:xfrm>
            <a:off x="7251972" y="2351314"/>
            <a:ext cx="3188704" cy="82082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nchor="t" anchorCtr="0">
            <a:noAutofit/>
          </a:bodyPr>
          <a:lstStyle/>
          <a:p>
            <a:pPr algn="ctr">
              <a:lnSpc>
                <a:spcPct val="150000"/>
              </a:lnSpc>
              <a:spcAft>
                <a:spcPts val="600"/>
              </a:spcAft>
            </a:pPr>
            <a:r>
              <a:rPr lang="en-AU" sz="2400" b="1" dirty="0">
                <a:solidFill>
                  <a:schemeClr val="tx2"/>
                </a:solidFill>
              </a:rPr>
              <a:t>Decision Tree</a:t>
            </a:r>
          </a:p>
        </p:txBody>
      </p:sp>
      <p:sp>
        <p:nvSpPr>
          <p:cNvPr id="8" name="TextBox 7">
            <a:extLst>
              <a:ext uri="{FF2B5EF4-FFF2-40B4-BE49-F238E27FC236}">
                <a16:creationId xmlns:a16="http://schemas.microsoft.com/office/drawing/2014/main" id="{77687B12-9770-E056-1319-0A32B40EA840}"/>
              </a:ext>
            </a:extLst>
          </p:cNvPr>
          <p:cNvSpPr txBox="1"/>
          <p:nvPr/>
        </p:nvSpPr>
        <p:spPr>
          <a:xfrm>
            <a:off x="7251972" y="3630138"/>
            <a:ext cx="3188704" cy="82082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nchor="t" anchorCtr="0">
            <a:noAutofit/>
          </a:bodyPr>
          <a:lstStyle/>
          <a:p>
            <a:pPr algn="ctr">
              <a:lnSpc>
                <a:spcPct val="150000"/>
              </a:lnSpc>
              <a:spcAft>
                <a:spcPts val="600"/>
              </a:spcAft>
            </a:pPr>
            <a:r>
              <a:rPr lang="en-AU" sz="2400" b="1" dirty="0">
                <a:solidFill>
                  <a:schemeClr val="tx2"/>
                </a:solidFill>
              </a:rPr>
              <a:t>Random Forest</a:t>
            </a:r>
          </a:p>
        </p:txBody>
      </p:sp>
      <p:sp>
        <p:nvSpPr>
          <p:cNvPr id="9" name="TextBox 8">
            <a:extLst>
              <a:ext uri="{FF2B5EF4-FFF2-40B4-BE49-F238E27FC236}">
                <a16:creationId xmlns:a16="http://schemas.microsoft.com/office/drawing/2014/main" id="{3E992217-5004-42A2-8321-AEABDA412BE8}"/>
              </a:ext>
            </a:extLst>
          </p:cNvPr>
          <p:cNvSpPr txBox="1"/>
          <p:nvPr/>
        </p:nvSpPr>
        <p:spPr>
          <a:xfrm>
            <a:off x="7251972" y="4882393"/>
            <a:ext cx="3188704" cy="705977"/>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nchor="t" anchorCtr="0">
            <a:noAutofit/>
          </a:bodyPr>
          <a:lstStyle/>
          <a:p>
            <a:pPr algn="ctr">
              <a:lnSpc>
                <a:spcPct val="150000"/>
              </a:lnSpc>
              <a:spcAft>
                <a:spcPts val="600"/>
              </a:spcAft>
            </a:pPr>
            <a:r>
              <a:rPr lang="en-AU" sz="2400" b="1" dirty="0">
                <a:solidFill>
                  <a:schemeClr val="tx2"/>
                </a:solidFill>
              </a:rPr>
              <a:t>SVM</a:t>
            </a:r>
          </a:p>
        </p:txBody>
      </p:sp>
      <p:sp>
        <p:nvSpPr>
          <p:cNvPr id="10" name="TextBox 9">
            <a:extLst>
              <a:ext uri="{FF2B5EF4-FFF2-40B4-BE49-F238E27FC236}">
                <a16:creationId xmlns:a16="http://schemas.microsoft.com/office/drawing/2014/main" id="{BE5452EA-7163-6E2A-8B30-4D777EB1FB19}"/>
              </a:ext>
            </a:extLst>
          </p:cNvPr>
          <p:cNvSpPr txBox="1"/>
          <p:nvPr/>
        </p:nvSpPr>
        <p:spPr>
          <a:xfrm>
            <a:off x="2073420" y="2493602"/>
            <a:ext cx="3690874" cy="1870795"/>
          </a:xfrm>
          <a:prstGeom prst="rect">
            <a:avLst/>
          </a:prstGeom>
        </p:spPr>
        <p:txBody>
          <a:bodyPr vert="horz" wrap="square" lIns="0" tIns="0" rIns="0" bIns="0" rtlCol="0" anchor="t" anchorCtr="0">
            <a:noAutofit/>
          </a:bodyPr>
          <a:lstStyle/>
          <a:p>
            <a:pPr marL="457200" indent="-457200">
              <a:lnSpc>
                <a:spcPct val="150000"/>
              </a:lnSpc>
              <a:spcAft>
                <a:spcPts val="600"/>
              </a:spcAft>
              <a:buFont typeface="Wingdings" panose="05000000000000000000" pitchFamily="2" charset="2"/>
              <a:buChar char="q"/>
            </a:pPr>
            <a:r>
              <a:rPr lang="en-AU" sz="2800" b="1" dirty="0">
                <a:solidFill>
                  <a:schemeClr val="tx2"/>
                </a:solidFill>
              </a:rPr>
              <a:t>Unsupervised ML</a:t>
            </a:r>
          </a:p>
          <a:p>
            <a:pPr marL="457200" indent="-457200">
              <a:lnSpc>
                <a:spcPct val="150000"/>
              </a:lnSpc>
              <a:spcAft>
                <a:spcPts val="600"/>
              </a:spcAft>
              <a:buFont typeface="Wingdings" panose="05000000000000000000" pitchFamily="2" charset="2"/>
              <a:buChar char="q"/>
            </a:pPr>
            <a:r>
              <a:rPr lang="en-AU" sz="2800" b="1" dirty="0">
                <a:solidFill>
                  <a:schemeClr val="tx2"/>
                </a:solidFill>
              </a:rPr>
              <a:t>Neural Network</a:t>
            </a:r>
          </a:p>
        </p:txBody>
      </p:sp>
    </p:spTree>
    <p:extLst>
      <p:ext uri="{BB962C8B-B14F-4D97-AF65-F5344CB8AC3E}">
        <p14:creationId xmlns:p14="http://schemas.microsoft.com/office/powerpoint/2010/main" val="1297796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578214" y="322743"/>
            <a:ext cx="3264443" cy="692325"/>
          </a:xfrm>
        </p:spPr>
        <p:txBody>
          <a:bodyPr/>
          <a:lstStyle/>
          <a:p>
            <a:r>
              <a:rPr lang="en-AU" dirty="0"/>
              <a:t>4. Best Parameters</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7" name="TextBox 6">
            <a:extLst>
              <a:ext uri="{FF2B5EF4-FFF2-40B4-BE49-F238E27FC236}">
                <a16:creationId xmlns:a16="http://schemas.microsoft.com/office/drawing/2014/main" id="{A07E5FD5-1CE9-D8DF-D765-745ACC7EACB5}"/>
              </a:ext>
            </a:extLst>
          </p:cNvPr>
          <p:cNvSpPr txBox="1"/>
          <p:nvPr/>
        </p:nvSpPr>
        <p:spPr>
          <a:xfrm>
            <a:off x="912901" y="1395307"/>
            <a:ext cx="4311941" cy="1978104"/>
          </a:xfrm>
          <a:prstGeom prst="rect">
            <a:avLst/>
          </a:prstGeom>
        </p:spPr>
        <p:txBody>
          <a:bodyPr vert="horz" wrap="square" lIns="0" tIns="0" rIns="0" bIns="0" rtlCol="0" anchor="t" anchorCtr="0">
            <a:noAutofit/>
          </a:bodyPr>
          <a:lstStyle/>
          <a:p>
            <a:pPr>
              <a:lnSpc>
                <a:spcPct val="150000"/>
              </a:lnSpc>
              <a:spcAft>
                <a:spcPts val="600"/>
              </a:spcAft>
            </a:pPr>
            <a:endParaRPr lang="en-AU" sz="2800" b="1" dirty="0">
              <a:solidFill>
                <a:schemeClr val="tx2"/>
              </a:solidFill>
            </a:endParaRPr>
          </a:p>
        </p:txBody>
      </p:sp>
      <p:sp>
        <p:nvSpPr>
          <p:cNvPr id="5" name="TextBox 4">
            <a:extLst>
              <a:ext uri="{FF2B5EF4-FFF2-40B4-BE49-F238E27FC236}">
                <a16:creationId xmlns:a16="http://schemas.microsoft.com/office/drawing/2014/main" id="{D3601D61-B888-88BF-7A7A-37BE193960DF}"/>
              </a:ext>
            </a:extLst>
          </p:cNvPr>
          <p:cNvSpPr txBox="1"/>
          <p:nvPr/>
        </p:nvSpPr>
        <p:spPr>
          <a:xfrm>
            <a:off x="6225549" y="892629"/>
            <a:ext cx="4550229" cy="473528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16" name="TextBox 15">
            <a:extLst>
              <a:ext uri="{FF2B5EF4-FFF2-40B4-BE49-F238E27FC236}">
                <a16:creationId xmlns:a16="http://schemas.microsoft.com/office/drawing/2014/main" id="{D6F28287-D7C9-C403-2310-B9B95E12D70D}"/>
              </a:ext>
            </a:extLst>
          </p:cNvPr>
          <p:cNvSpPr txBox="1"/>
          <p:nvPr/>
        </p:nvSpPr>
        <p:spPr>
          <a:xfrm>
            <a:off x="2068789" y="1061863"/>
            <a:ext cx="3208155" cy="1633505"/>
          </a:xfrm>
          <a:prstGeom prst="rect">
            <a:avLst/>
          </a:prstGeom>
        </p:spPr>
        <p:txBody>
          <a:bodyPr vert="horz" wrap="square" lIns="0" tIns="0" rIns="0" bIns="0" rtlCol="0" anchor="t" anchorCtr="0">
            <a:noAutofit/>
          </a:bodyPr>
          <a:lstStyle/>
          <a:p>
            <a:pPr>
              <a:lnSpc>
                <a:spcPct val="150000"/>
              </a:lnSpc>
              <a:spcAft>
                <a:spcPts val="600"/>
              </a:spcAft>
            </a:pPr>
            <a:r>
              <a:rPr lang="en-AU" sz="2000" b="1" dirty="0">
                <a:solidFill>
                  <a:schemeClr val="tx2"/>
                </a:solidFill>
              </a:rPr>
              <a:t>Use Grid Search to find best parameters for each model</a:t>
            </a:r>
          </a:p>
        </p:txBody>
      </p:sp>
      <p:pic>
        <p:nvPicPr>
          <p:cNvPr id="8" name="Picture 7" descr="Text&#10;&#10;Description automatically generated">
            <a:extLst>
              <a:ext uri="{FF2B5EF4-FFF2-40B4-BE49-F238E27FC236}">
                <a16:creationId xmlns:a16="http://schemas.microsoft.com/office/drawing/2014/main" id="{5BED45E4-321E-1508-8CEE-413CA66812C8}"/>
              </a:ext>
            </a:extLst>
          </p:cNvPr>
          <p:cNvPicPr>
            <a:picLocks noChangeAspect="1"/>
          </p:cNvPicPr>
          <p:nvPr/>
        </p:nvPicPr>
        <p:blipFill rotWithShape="1">
          <a:blip r:embed="rId3"/>
          <a:srcRect b="25443"/>
          <a:stretch/>
        </p:blipFill>
        <p:spPr>
          <a:xfrm>
            <a:off x="6426775" y="143675"/>
            <a:ext cx="5212139" cy="6046337"/>
          </a:xfrm>
          <a:prstGeom prst="rect">
            <a:avLst/>
          </a:prstGeom>
        </p:spPr>
      </p:pic>
      <p:pic>
        <p:nvPicPr>
          <p:cNvPr id="9" name="Picture 8" descr="Table&#10;&#10;Description automatically generated with medium confidence">
            <a:extLst>
              <a:ext uri="{FF2B5EF4-FFF2-40B4-BE49-F238E27FC236}">
                <a16:creationId xmlns:a16="http://schemas.microsoft.com/office/drawing/2014/main" id="{99119AD8-475D-142F-7C50-4F3C0C08F8BB}"/>
              </a:ext>
            </a:extLst>
          </p:cNvPr>
          <p:cNvPicPr>
            <a:picLocks noChangeAspect="1"/>
          </p:cNvPicPr>
          <p:nvPr/>
        </p:nvPicPr>
        <p:blipFill rotWithShape="1">
          <a:blip r:embed="rId4"/>
          <a:srcRect l="4858" t="3818" b="13802"/>
          <a:stretch/>
        </p:blipFill>
        <p:spPr>
          <a:xfrm>
            <a:off x="45500" y="3028812"/>
            <a:ext cx="6340392" cy="2596006"/>
          </a:xfrm>
          <a:prstGeom prst="rect">
            <a:avLst/>
          </a:prstGeom>
        </p:spPr>
      </p:pic>
    </p:spTree>
    <p:extLst>
      <p:ext uri="{BB962C8B-B14F-4D97-AF65-F5344CB8AC3E}">
        <p14:creationId xmlns:p14="http://schemas.microsoft.com/office/powerpoint/2010/main" val="1687825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4226328423"/>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Data workflow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ML models</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Front end: </a:t>
                      </a:r>
                      <a:r>
                        <a:rPr kumimoji="0" lang="en-GB" sz="1800" b="0" i="0" u="none" strike="noStrike" kern="1200" cap="none" spc="0" normalizeH="0" baseline="0" noProof="0" dirty="0" err="1">
                          <a:ln>
                            <a:noFill/>
                          </a:ln>
                          <a:solidFill>
                            <a:srgbClr val="00338D"/>
                          </a:solidFill>
                          <a:effectLst/>
                          <a:uLnTx/>
                          <a:uFillTx/>
                          <a:latin typeface="+mn-lt"/>
                          <a:ea typeface="+mn-ea"/>
                          <a:cs typeface="+mn-cs"/>
                        </a:rPr>
                        <a:t>Streamlit</a:t>
                      </a:r>
                      <a:endParaRPr kumimoji="0" lang="en-GB" sz="1800" b="0" i="0" u="none" strike="noStrike" kern="1200" cap="none" spc="0" normalizeH="0" baseline="0" noProof="0" dirty="0">
                        <a:ln>
                          <a:noFill/>
                        </a:ln>
                        <a:solidFill>
                          <a:srgbClr val="00338D"/>
                        </a:solidFill>
                        <a:effectLst/>
                        <a:uLnTx/>
                        <a:uFillTx/>
                        <a:latin typeface="+mn-lt"/>
                        <a:ea typeface="+mn-ea"/>
                        <a:cs typeface="+mn-cs"/>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21</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23</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730289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437608B-C70D-71DF-BCE8-07053492110D}"/>
              </a:ext>
            </a:extLst>
          </p:cNvPr>
          <p:cNvSpPr>
            <a:spLocks noGrp="1"/>
          </p:cNvSpPr>
          <p:nvPr>
            <p:ph type="title"/>
          </p:nvPr>
        </p:nvSpPr>
        <p:spPr/>
        <p:txBody>
          <a:bodyPr/>
          <a:lstStyle/>
          <a:p>
            <a:r>
              <a:rPr lang="en-AU" dirty="0"/>
              <a:t>The process</a:t>
            </a:r>
          </a:p>
        </p:txBody>
      </p:sp>
      <p:sp>
        <p:nvSpPr>
          <p:cNvPr id="16" name="Text Placeholder 15">
            <a:extLst>
              <a:ext uri="{FF2B5EF4-FFF2-40B4-BE49-F238E27FC236}">
                <a16:creationId xmlns:a16="http://schemas.microsoft.com/office/drawing/2014/main" id="{7FF63D09-CA7B-87D9-FE04-1CFC4C762299}"/>
              </a:ext>
            </a:extLst>
          </p:cNvPr>
          <p:cNvSpPr>
            <a:spLocks noGrp="1"/>
          </p:cNvSpPr>
          <p:nvPr>
            <p:ph type="body" sz="quarter" idx="10"/>
          </p:nvPr>
        </p:nvSpPr>
        <p:spPr>
          <a:xfrm>
            <a:off x="1003200" y="1936713"/>
            <a:ext cx="2196000" cy="2831229"/>
          </a:xfrm>
        </p:spPr>
        <p:txBody>
          <a:bodyPr/>
          <a:lstStyle/>
          <a:p>
            <a:pPr marL="342900" indent="-342900">
              <a:buAutoNum type="arabicPeriod"/>
            </a:pPr>
            <a:r>
              <a:rPr lang="en-AU" sz="1600" dirty="0">
                <a:solidFill>
                  <a:schemeClr val="tx2"/>
                </a:solidFill>
              </a:rPr>
              <a:t>Healthy vs the rest</a:t>
            </a:r>
          </a:p>
          <a:p>
            <a:pPr marL="342900" indent="-342900">
              <a:buAutoNum type="arabicPeriod"/>
            </a:pPr>
            <a:r>
              <a:rPr lang="en-AU" sz="1600" dirty="0">
                <a:solidFill>
                  <a:schemeClr val="tx2"/>
                </a:solidFill>
              </a:rPr>
              <a:t>BE low vs BE high &amp; cancer</a:t>
            </a:r>
          </a:p>
        </p:txBody>
      </p:sp>
      <p:sp>
        <p:nvSpPr>
          <p:cNvPr id="17" name="Text Placeholder 16">
            <a:extLst>
              <a:ext uri="{FF2B5EF4-FFF2-40B4-BE49-F238E27FC236}">
                <a16:creationId xmlns:a16="http://schemas.microsoft.com/office/drawing/2014/main" id="{439E2A7A-E38F-25FC-9741-EA8188257C64}"/>
              </a:ext>
            </a:extLst>
          </p:cNvPr>
          <p:cNvSpPr>
            <a:spLocks noGrp="1"/>
          </p:cNvSpPr>
          <p:nvPr>
            <p:ph type="body" sz="quarter" idx="11"/>
          </p:nvPr>
        </p:nvSpPr>
        <p:spPr>
          <a:xfrm>
            <a:off x="3593775" y="1936713"/>
            <a:ext cx="2196000" cy="2831229"/>
          </a:xfrm>
        </p:spPr>
        <p:txBody>
          <a:bodyPr/>
          <a:lstStyle/>
          <a:p>
            <a:pPr marL="342900" indent="-342900">
              <a:buAutoNum type="arabicPeriod"/>
            </a:pPr>
            <a:r>
              <a:rPr lang="en-AU" sz="1800" dirty="0">
                <a:solidFill>
                  <a:schemeClr val="tx2"/>
                </a:solidFill>
              </a:rPr>
              <a:t>All columns</a:t>
            </a:r>
          </a:p>
          <a:p>
            <a:pPr marL="342900" indent="-342900">
              <a:buAutoNum type="arabicPeriod"/>
            </a:pPr>
            <a:r>
              <a:rPr lang="en-AU" sz="1800" dirty="0">
                <a:solidFill>
                  <a:schemeClr val="tx2"/>
                </a:solidFill>
              </a:rPr>
              <a:t>Clinical only</a:t>
            </a:r>
          </a:p>
          <a:p>
            <a:pPr marL="342900" indent="-342900">
              <a:buAutoNum type="arabicPeriod"/>
            </a:pPr>
            <a:r>
              <a:rPr lang="en-AU" sz="1800" dirty="0">
                <a:solidFill>
                  <a:schemeClr val="tx2"/>
                </a:solidFill>
              </a:rPr>
              <a:t>Clinical &amp; protein measurements</a:t>
            </a:r>
          </a:p>
          <a:p>
            <a:pPr marL="342900" indent="-342900">
              <a:buAutoNum type="arabicPeriod"/>
            </a:pPr>
            <a:r>
              <a:rPr lang="en-AU" sz="1800" dirty="0">
                <a:solidFill>
                  <a:schemeClr val="tx2"/>
                </a:solidFill>
              </a:rPr>
              <a:t>Clinical &amp; protein ratios</a:t>
            </a:r>
          </a:p>
        </p:txBody>
      </p:sp>
      <p:sp>
        <p:nvSpPr>
          <p:cNvPr id="18" name="Text Placeholder 17">
            <a:extLst>
              <a:ext uri="{FF2B5EF4-FFF2-40B4-BE49-F238E27FC236}">
                <a16:creationId xmlns:a16="http://schemas.microsoft.com/office/drawing/2014/main" id="{5DD0191C-2294-DF4C-2863-445EAD45A9A7}"/>
              </a:ext>
            </a:extLst>
          </p:cNvPr>
          <p:cNvSpPr>
            <a:spLocks noGrp="1"/>
          </p:cNvSpPr>
          <p:nvPr>
            <p:ph type="body" sz="quarter" idx="12"/>
          </p:nvPr>
        </p:nvSpPr>
        <p:spPr>
          <a:xfrm>
            <a:off x="6184350" y="1936713"/>
            <a:ext cx="2196000" cy="2831229"/>
          </a:xfrm>
        </p:spPr>
        <p:txBody>
          <a:bodyPr/>
          <a:lstStyle/>
          <a:p>
            <a:pPr marL="342900" indent="-342900">
              <a:buAutoNum type="arabicPeriod"/>
            </a:pPr>
            <a:r>
              <a:rPr lang="en-AU" sz="1800" dirty="0">
                <a:solidFill>
                  <a:schemeClr val="tx2"/>
                </a:solidFill>
              </a:rPr>
              <a:t>Logistic Regression</a:t>
            </a:r>
          </a:p>
          <a:p>
            <a:pPr marL="342900" indent="-342900">
              <a:buAutoNum type="arabicPeriod"/>
            </a:pPr>
            <a:r>
              <a:rPr lang="en-AU" sz="1800" dirty="0">
                <a:solidFill>
                  <a:schemeClr val="tx2"/>
                </a:solidFill>
              </a:rPr>
              <a:t>Decision Tree</a:t>
            </a:r>
          </a:p>
          <a:p>
            <a:pPr marL="342900" indent="-342900">
              <a:buAutoNum type="arabicPeriod"/>
            </a:pPr>
            <a:r>
              <a:rPr lang="en-AU" sz="1800" dirty="0">
                <a:solidFill>
                  <a:schemeClr val="tx2"/>
                </a:solidFill>
              </a:rPr>
              <a:t>Random Forests</a:t>
            </a:r>
          </a:p>
          <a:p>
            <a:pPr marL="342900" indent="-342900">
              <a:buAutoNum type="arabicPeriod"/>
            </a:pPr>
            <a:r>
              <a:rPr lang="en-AU" sz="1800" dirty="0">
                <a:solidFill>
                  <a:schemeClr val="tx2"/>
                </a:solidFill>
              </a:rPr>
              <a:t>SVM</a:t>
            </a:r>
          </a:p>
        </p:txBody>
      </p:sp>
      <p:sp>
        <p:nvSpPr>
          <p:cNvPr id="19" name="Text Placeholder 18">
            <a:extLst>
              <a:ext uri="{FF2B5EF4-FFF2-40B4-BE49-F238E27FC236}">
                <a16:creationId xmlns:a16="http://schemas.microsoft.com/office/drawing/2014/main" id="{23145F3E-EC0C-8821-4F89-3746978F36E4}"/>
              </a:ext>
            </a:extLst>
          </p:cNvPr>
          <p:cNvSpPr>
            <a:spLocks noGrp="1"/>
          </p:cNvSpPr>
          <p:nvPr>
            <p:ph type="body" sz="quarter" idx="13"/>
          </p:nvPr>
        </p:nvSpPr>
        <p:spPr>
          <a:xfrm>
            <a:off x="8774926" y="1936713"/>
            <a:ext cx="2196000" cy="2831229"/>
          </a:xfrm>
        </p:spPr>
        <p:txBody>
          <a:bodyPr/>
          <a:lstStyle/>
          <a:p>
            <a:r>
              <a:rPr lang="en-AU" sz="1800" dirty="0">
                <a:solidFill>
                  <a:schemeClr val="tx2"/>
                </a:solidFill>
              </a:rPr>
              <a:t>Optimise using Grid Search</a:t>
            </a:r>
          </a:p>
        </p:txBody>
      </p:sp>
      <p:sp>
        <p:nvSpPr>
          <p:cNvPr id="7" name="Text Placeholder 6">
            <a:extLst>
              <a:ext uri="{FF2B5EF4-FFF2-40B4-BE49-F238E27FC236}">
                <a16:creationId xmlns:a16="http://schemas.microsoft.com/office/drawing/2014/main" id="{AF894705-AF74-C6AA-5C28-BD75E09A0867}"/>
              </a:ext>
            </a:extLst>
          </p:cNvPr>
          <p:cNvSpPr>
            <a:spLocks noGrp="1"/>
          </p:cNvSpPr>
          <p:nvPr>
            <p:ph type="body" sz="quarter" idx="14"/>
          </p:nvPr>
        </p:nvSpPr>
        <p:spPr/>
        <p:txBody>
          <a:bodyPr/>
          <a:lstStyle/>
          <a:p>
            <a:r>
              <a:rPr lang="en-AU" dirty="0"/>
              <a:t>Target - two tests</a:t>
            </a:r>
          </a:p>
        </p:txBody>
      </p:sp>
      <p:sp>
        <p:nvSpPr>
          <p:cNvPr id="8" name="Text Placeholder 7">
            <a:extLst>
              <a:ext uri="{FF2B5EF4-FFF2-40B4-BE49-F238E27FC236}">
                <a16:creationId xmlns:a16="http://schemas.microsoft.com/office/drawing/2014/main" id="{E8F8245E-B93D-FF1B-769A-84F493191913}"/>
              </a:ext>
            </a:extLst>
          </p:cNvPr>
          <p:cNvSpPr>
            <a:spLocks noGrp="1"/>
          </p:cNvSpPr>
          <p:nvPr>
            <p:ph type="body" sz="quarter" idx="15"/>
          </p:nvPr>
        </p:nvSpPr>
        <p:spPr/>
        <p:txBody>
          <a:bodyPr/>
          <a:lstStyle/>
          <a:p>
            <a:r>
              <a:rPr lang="en-AU" dirty="0"/>
              <a:t>Data – four subsets</a:t>
            </a:r>
          </a:p>
        </p:txBody>
      </p:sp>
      <p:sp>
        <p:nvSpPr>
          <p:cNvPr id="9" name="Text Placeholder 8">
            <a:extLst>
              <a:ext uri="{FF2B5EF4-FFF2-40B4-BE49-F238E27FC236}">
                <a16:creationId xmlns:a16="http://schemas.microsoft.com/office/drawing/2014/main" id="{E0DC438B-6F3E-D6F6-D2CA-B5AA0D169C7E}"/>
              </a:ext>
            </a:extLst>
          </p:cNvPr>
          <p:cNvSpPr>
            <a:spLocks noGrp="1"/>
          </p:cNvSpPr>
          <p:nvPr>
            <p:ph type="body" sz="quarter" idx="16"/>
          </p:nvPr>
        </p:nvSpPr>
        <p:spPr/>
        <p:txBody>
          <a:bodyPr/>
          <a:lstStyle/>
          <a:p>
            <a:r>
              <a:rPr lang="en-AU" dirty="0"/>
              <a:t>Which Model?</a:t>
            </a:r>
          </a:p>
        </p:txBody>
      </p:sp>
      <p:sp>
        <p:nvSpPr>
          <p:cNvPr id="10" name="Text Placeholder 9">
            <a:extLst>
              <a:ext uri="{FF2B5EF4-FFF2-40B4-BE49-F238E27FC236}">
                <a16:creationId xmlns:a16="http://schemas.microsoft.com/office/drawing/2014/main" id="{7D0DFCC9-7D7D-80FD-2C01-C9FEDF8E88D4}"/>
              </a:ext>
            </a:extLst>
          </p:cNvPr>
          <p:cNvSpPr>
            <a:spLocks noGrp="1"/>
          </p:cNvSpPr>
          <p:nvPr>
            <p:ph type="body" sz="quarter" idx="17"/>
          </p:nvPr>
        </p:nvSpPr>
        <p:spPr/>
        <p:txBody>
          <a:bodyPr/>
          <a:lstStyle/>
          <a:p>
            <a:r>
              <a:rPr lang="en-AU" dirty="0"/>
              <a:t>Parameters</a:t>
            </a:r>
          </a:p>
        </p:txBody>
      </p:sp>
    </p:spTree>
    <p:extLst>
      <p:ext uri="{BB962C8B-B14F-4D97-AF65-F5344CB8AC3E}">
        <p14:creationId xmlns:p14="http://schemas.microsoft.com/office/powerpoint/2010/main" val="1712475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Model Performance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524000" y="2466975"/>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13" name="TextBox 12">
            <a:extLst>
              <a:ext uri="{FF2B5EF4-FFF2-40B4-BE49-F238E27FC236}">
                <a16:creationId xmlns:a16="http://schemas.microsoft.com/office/drawing/2014/main" id="{F5CCD98C-64E2-9EF9-9110-6811F8BBB768}"/>
              </a:ext>
            </a:extLst>
          </p:cNvPr>
          <p:cNvSpPr txBox="1"/>
          <p:nvPr/>
        </p:nvSpPr>
        <p:spPr>
          <a:xfrm>
            <a:off x="998400" y="1321161"/>
            <a:ext cx="4090067" cy="521134"/>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Model guide:</a:t>
            </a:r>
          </a:p>
        </p:txBody>
      </p:sp>
      <p:pic>
        <p:nvPicPr>
          <p:cNvPr id="10" name="Picture 9">
            <a:extLst>
              <a:ext uri="{FF2B5EF4-FFF2-40B4-BE49-F238E27FC236}">
                <a16:creationId xmlns:a16="http://schemas.microsoft.com/office/drawing/2014/main" id="{82BDB7DB-77A8-A53B-5D88-F9E7333092B1}"/>
              </a:ext>
            </a:extLst>
          </p:cNvPr>
          <p:cNvPicPr>
            <a:picLocks noChangeAspect="1"/>
          </p:cNvPicPr>
          <p:nvPr/>
        </p:nvPicPr>
        <p:blipFill>
          <a:blip r:embed="rId3"/>
          <a:stretch>
            <a:fillRect/>
          </a:stretch>
        </p:blipFill>
        <p:spPr>
          <a:xfrm>
            <a:off x="505695" y="2198256"/>
            <a:ext cx="10788838" cy="3532701"/>
          </a:xfrm>
          <a:prstGeom prst="rect">
            <a:avLst/>
          </a:prstGeom>
        </p:spPr>
      </p:pic>
    </p:spTree>
    <p:extLst>
      <p:ext uri="{BB962C8B-B14F-4D97-AF65-F5344CB8AC3E}">
        <p14:creationId xmlns:p14="http://schemas.microsoft.com/office/powerpoint/2010/main" val="372587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Performance of ML models</a:t>
            </a:r>
          </a:p>
        </p:txBody>
      </p:sp>
      <p:sp>
        <p:nvSpPr>
          <p:cNvPr id="3" name="Rectangle 2">
            <a:extLst>
              <a:ext uri="{FF2B5EF4-FFF2-40B4-BE49-F238E27FC236}">
                <a16:creationId xmlns:a16="http://schemas.microsoft.com/office/drawing/2014/main" id="{666578B4-8514-1B6B-8372-93E4FDA3918A}"/>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4" name="Picture 3" descr="Text&#10;&#10;Description automatically generated">
            <a:extLst>
              <a:ext uri="{FF2B5EF4-FFF2-40B4-BE49-F238E27FC236}">
                <a16:creationId xmlns:a16="http://schemas.microsoft.com/office/drawing/2014/main" id="{C35DB3CA-DDCF-81BE-82E7-CD04DCDBD420}"/>
              </a:ext>
            </a:extLst>
          </p:cNvPr>
          <p:cNvPicPr>
            <a:picLocks noChangeAspect="1"/>
          </p:cNvPicPr>
          <p:nvPr/>
        </p:nvPicPr>
        <p:blipFill>
          <a:blip r:embed="rId2"/>
          <a:stretch>
            <a:fillRect/>
          </a:stretch>
        </p:blipFill>
        <p:spPr>
          <a:xfrm>
            <a:off x="3497336" y="1097002"/>
            <a:ext cx="7973520" cy="243930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183269D1-506E-B7D9-EAC2-93441C4E9E74}"/>
              </a:ext>
            </a:extLst>
          </p:cNvPr>
          <p:cNvPicPr>
            <a:picLocks noChangeAspect="1"/>
          </p:cNvPicPr>
          <p:nvPr/>
        </p:nvPicPr>
        <p:blipFill>
          <a:blip r:embed="rId3"/>
          <a:stretch>
            <a:fillRect/>
          </a:stretch>
        </p:blipFill>
        <p:spPr>
          <a:xfrm>
            <a:off x="511692" y="3668104"/>
            <a:ext cx="7681190" cy="2682155"/>
          </a:xfrm>
          <a:prstGeom prst="rect">
            <a:avLst/>
          </a:prstGeom>
        </p:spPr>
      </p:pic>
    </p:spTree>
    <p:extLst>
      <p:ext uri="{BB962C8B-B14F-4D97-AF65-F5344CB8AC3E}">
        <p14:creationId xmlns:p14="http://schemas.microsoft.com/office/powerpoint/2010/main" val="1809600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1FE33E-1EA1-DFC0-4769-CF897C869B09}"/>
              </a:ext>
            </a:extLst>
          </p:cNvPr>
          <p:cNvSpPr txBox="1"/>
          <p:nvPr/>
        </p:nvSpPr>
        <p:spPr>
          <a:xfrm>
            <a:off x="1638191" y="335609"/>
            <a:ext cx="2062953" cy="400374"/>
          </a:xfrm>
          <a:prstGeom prst="rect">
            <a:avLst/>
          </a:prstGeom>
        </p:spPr>
        <p:txBody>
          <a:bodyPr vert="horz" wrap="square" lIns="0" tIns="0" rIns="0" bIns="0" rtlCol="0" anchor="t" anchorCtr="0">
            <a:noAutofit/>
          </a:bodyPr>
          <a:lstStyle/>
          <a:p>
            <a:pPr algn="ctr">
              <a:spcAft>
                <a:spcPts val="600"/>
              </a:spcAft>
            </a:pPr>
            <a:r>
              <a:rPr lang="en-AU" sz="2500" b="1" dirty="0">
                <a:solidFill>
                  <a:schemeClr val="tx2"/>
                </a:solidFill>
              </a:rPr>
              <a:t>Test 1:</a:t>
            </a:r>
          </a:p>
        </p:txBody>
      </p:sp>
      <p:sp>
        <p:nvSpPr>
          <p:cNvPr id="11" name="TextBox 10">
            <a:extLst>
              <a:ext uri="{FF2B5EF4-FFF2-40B4-BE49-F238E27FC236}">
                <a16:creationId xmlns:a16="http://schemas.microsoft.com/office/drawing/2014/main" id="{C0AB57B3-70EB-7E97-3009-914ECB18B710}"/>
              </a:ext>
            </a:extLst>
          </p:cNvPr>
          <p:cNvSpPr txBox="1"/>
          <p:nvPr/>
        </p:nvSpPr>
        <p:spPr>
          <a:xfrm flipH="1">
            <a:off x="7643742" y="371962"/>
            <a:ext cx="1778180" cy="536572"/>
          </a:xfrm>
          <a:prstGeom prst="rect">
            <a:avLst/>
          </a:prstGeom>
        </p:spPr>
        <p:txBody>
          <a:bodyPr vert="horz" wrap="square" lIns="0" tIns="0" rIns="0" bIns="0" rtlCol="0" anchor="t" anchorCtr="0">
            <a:noAutofit/>
          </a:bodyPr>
          <a:lstStyle/>
          <a:p>
            <a:pPr algn="ctr">
              <a:spcAft>
                <a:spcPts val="600"/>
              </a:spcAft>
            </a:pPr>
            <a:r>
              <a:rPr lang="en-AU" sz="2500" b="1" dirty="0">
                <a:solidFill>
                  <a:schemeClr val="tx2"/>
                </a:solidFill>
              </a:rPr>
              <a:t>Test 2: </a:t>
            </a:r>
          </a:p>
        </p:txBody>
      </p:sp>
      <p:pic>
        <p:nvPicPr>
          <p:cNvPr id="25" name="Picture 24" descr="A picture containing icon&#10;&#10;Description automatically generated">
            <a:extLst>
              <a:ext uri="{FF2B5EF4-FFF2-40B4-BE49-F238E27FC236}">
                <a16:creationId xmlns:a16="http://schemas.microsoft.com/office/drawing/2014/main" id="{BC48E7C0-F875-7BE9-DFEC-13E9F801C1E1}"/>
              </a:ext>
            </a:extLst>
          </p:cNvPr>
          <p:cNvPicPr>
            <a:picLocks noChangeAspect="1"/>
          </p:cNvPicPr>
          <p:nvPr/>
        </p:nvPicPr>
        <p:blipFill>
          <a:blip r:embed="rId3"/>
          <a:stretch>
            <a:fillRect/>
          </a:stretch>
        </p:blipFill>
        <p:spPr>
          <a:xfrm>
            <a:off x="9784584" y="4506263"/>
            <a:ext cx="1822892" cy="1841880"/>
          </a:xfrm>
          <a:prstGeom prst="rect">
            <a:avLst/>
          </a:prstGeom>
        </p:spPr>
      </p:pic>
      <p:sp>
        <p:nvSpPr>
          <p:cNvPr id="26" name="TextBox 25">
            <a:extLst>
              <a:ext uri="{FF2B5EF4-FFF2-40B4-BE49-F238E27FC236}">
                <a16:creationId xmlns:a16="http://schemas.microsoft.com/office/drawing/2014/main" id="{0C3C35CE-5E8C-9A44-4B52-1FF57FF70595}"/>
              </a:ext>
            </a:extLst>
          </p:cNvPr>
          <p:cNvSpPr txBox="1"/>
          <p:nvPr/>
        </p:nvSpPr>
        <p:spPr>
          <a:xfrm>
            <a:off x="10181982" y="2479429"/>
            <a:ext cx="1260257" cy="944127"/>
          </a:xfrm>
          <a:prstGeom prst="rect">
            <a:avLst/>
          </a:prstGeom>
        </p:spPr>
        <p:txBody>
          <a:bodyPr vert="horz" wrap="square" lIns="0" tIns="0" rIns="0" bIns="0" rtlCol="0" anchor="t" anchorCtr="0">
            <a:noAutofit/>
          </a:bodyPr>
          <a:lstStyle/>
          <a:p>
            <a:pPr algn="ctr">
              <a:spcAft>
                <a:spcPts val="600"/>
              </a:spcAft>
            </a:pPr>
            <a:r>
              <a:rPr lang="en-AU" b="1" dirty="0">
                <a:solidFill>
                  <a:schemeClr val="tx2"/>
                </a:solidFill>
              </a:rPr>
              <a:t>No blood data</a:t>
            </a:r>
          </a:p>
          <a:p>
            <a:pPr algn="l">
              <a:spcAft>
                <a:spcPts val="600"/>
              </a:spcAft>
            </a:pPr>
            <a:endParaRPr lang="en-AU" sz="1500" b="1" dirty="0">
              <a:solidFill>
                <a:schemeClr val="tx2"/>
              </a:solidFill>
            </a:endParaRPr>
          </a:p>
          <a:p>
            <a:pPr algn="l">
              <a:spcAft>
                <a:spcPts val="600"/>
              </a:spcAft>
            </a:pPr>
            <a:endParaRPr lang="en-AU" sz="1500" b="1" dirty="0">
              <a:solidFill>
                <a:schemeClr val="tx2"/>
              </a:solidFill>
            </a:endParaRPr>
          </a:p>
          <a:p>
            <a:pPr algn="l">
              <a:spcAft>
                <a:spcPts val="600"/>
              </a:spcAft>
            </a:pPr>
            <a:endParaRPr lang="en-AU" sz="1500" b="1" dirty="0">
              <a:solidFill>
                <a:schemeClr val="tx2"/>
              </a:solidFill>
            </a:endParaRPr>
          </a:p>
        </p:txBody>
      </p:sp>
      <p:sp>
        <p:nvSpPr>
          <p:cNvPr id="27" name="TextBox 26">
            <a:extLst>
              <a:ext uri="{FF2B5EF4-FFF2-40B4-BE49-F238E27FC236}">
                <a16:creationId xmlns:a16="http://schemas.microsoft.com/office/drawing/2014/main" id="{B8A1BD6E-A205-7452-723C-31FBEEB493D1}"/>
              </a:ext>
            </a:extLst>
          </p:cNvPr>
          <p:cNvSpPr txBox="1"/>
          <p:nvPr/>
        </p:nvSpPr>
        <p:spPr>
          <a:xfrm>
            <a:off x="921762" y="2210180"/>
            <a:ext cx="3100294" cy="956768"/>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ctr">
              <a:spcAft>
                <a:spcPts val="600"/>
              </a:spcAft>
            </a:pPr>
            <a:r>
              <a:rPr lang="en-AU" sz="5400" b="1" dirty="0">
                <a:solidFill>
                  <a:schemeClr val="tx2"/>
                </a:solidFill>
              </a:rPr>
              <a:t>Model 1</a:t>
            </a:r>
          </a:p>
          <a:p>
            <a:pPr algn="ctr">
              <a:spcAft>
                <a:spcPts val="600"/>
              </a:spcAft>
            </a:pPr>
            <a:endParaRPr lang="en-AU" sz="1500" b="1" dirty="0">
              <a:solidFill>
                <a:schemeClr val="tx2"/>
              </a:solidFill>
            </a:endParaRPr>
          </a:p>
        </p:txBody>
      </p:sp>
      <p:sp>
        <p:nvSpPr>
          <p:cNvPr id="28" name="TextBox 27">
            <a:extLst>
              <a:ext uri="{FF2B5EF4-FFF2-40B4-BE49-F238E27FC236}">
                <a16:creationId xmlns:a16="http://schemas.microsoft.com/office/drawing/2014/main" id="{EA832D65-9E8F-D80B-2C7B-9C0384786BD6}"/>
              </a:ext>
            </a:extLst>
          </p:cNvPr>
          <p:cNvSpPr txBox="1"/>
          <p:nvPr/>
        </p:nvSpPr>
        <p:spPr>
          <a:xfrm>
            <a:off x="7050526" y="4350964"/>
            <a:ext cx="2964613" cy="794659"/>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ctr">
              <a:spcAft>
                <a:spcPts val="600"/>
              </a:spcAft>
            </a:pPr>
            <a:r>
              <a:rPr lang="en-AU" sz="5400" b="1" dirty="0">
                <a:solidFill>
                  <a:schemeClr val="tx2"/>
                </a:solidFill>
              </a:rPr>
              <a:t>Model 4</a:t>
            </a:r>
          </a:p>
        </p:txBody>
      </p:sp>
      <p:sp>
        <p:nvSpPr>
          <p:cNvPr id="29" name="TextBox 28">
            <a:extLst>
              <a:ext uri="{FF2B5EF4-FFF2-40B4-BE49-F238E27FC236}">
                <a16:creationId xmlns:a16="http://schemas.microsoft.com/office/drawing/2014/main" id="{1B46F159-E1E6-9899-8C18-B00F79545F88}"/>
              </a:ext>
            </a:extLst>
          </p:cNvPr>
          <p:cNvSpPr txBox="1"/>
          <p:nvPr/>
        </p:nvSpPr>
        <p:spPr>
          <a:xfrm>
            <a:off x="6966640" y="2265064"/>
            <a:ext cx="2964613" cy="956767"/>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ctr">
              <a:spcAft>
                <a:spcPts val="600"/>
              </a:spcAft>
            </a:pPr>
            <a:r>
              <a:rPr lang="en-AU" sz="5400" b="1" dirty="0">
                <a:solidFill>
                  <a:schemeClr val="tx2"/>
                </a:solidFill>
              </a:rPr>
              <a:t>Model 3 </a:t>
            </a:r>
          </a:p>
        </p:txBody>
      </p:sp>
      <p:sp>
        <p:nvSpPr>
          <p:cNvPr id="30" name="TextBox 29">
            <a:extLst>
              <a:ext uri="{FF2B5EF4-FFF2-40B4-BE49-F238E27FC236}">
                <a16:creationId xmlns:a16="http://schemas.microsoft.com/office/drawing/2014/main" id="{640C7904-9034-E6F3-FBE6-193057C12629}"/>
              </a:ext>
            </a:extLst>
          </p:cNvPr>
          <p:cNvSpPr txBox="1"/>
          <p:nvPr/>
        </p:nvSpPr>
        <p:spPr>
          <a:xfrm>
            <a:off x="1033056" y="4325873"/>
            <a:ext cx="3100294" cy="1049271"/>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ctr">
              <a:spcAft>
                <a:spcPts val="600"/>
              </a:spcAft>
            </a:pPr>
            <a:r>
              <a:rPr lang="en-AU" sz="5400" b="1" dirty="0">
                <a:solidFill>
                  <a:schemeClr val="tx2"/>
                </a:solidFill>
              </a:rPr>
              <a:t>Model 2</a:t>
            </a:r>
          </a:p>
        </p:txBody>
      </p:sp>
      <p:sp>
        <p:nvSpPr>
          <p:cNvPr id="31" name="TextBox 30">
            <a:extLst>
              <a:ext uri="{FF2B5EF4-FFF2-40B4-BE49-F238E27FC236}">
                <a16:creationId xmlns:a16="http://schemas.microsoft.com/office/drawing/2014/main" id="{A427FDFE-B9E1-EC4A-5E2B-D40CB3FD255F}"/>
              </a:ext>
            </a:extLst>
          </p:cNvPr>
          <p:cNvSpPr txBox="1"/>
          <p:nvPr/>
        </p:nvSpPr>
        <p:spPr>
          <a:xfrm>
            <a:off x="10181982" y="3711604"/>
            <a:ext cx="1590729" cy="794659"/>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a:p>
            <a:pPr algn="ctr">
              <a:spcAft>
                <a:spcPts val="600"/>
              </a:spcAft>
            </a:pPr>
            <a:r>
              <a:rPr lang="en-AU" b="1" dirty="0">
                <a:solidFill>
                  <a:schemeClr val="tx2"/>
                </a:solidFill>
              </a:rPr>
              <a:t>With blood </a:t>
            </a:r>
          </a:p>
          <a:p>
            <a:pPr algn="l">
              <a:spcAft>
                <a:spcPts val="600"/>
              </a:spcAft>
            </a:pPr>
            <a:endParaRPr lang="en-AU" sz="1500" b="1" dirty="0">
              <a:solidFill>
                <a:schemeClr val="tx2"/>
              </a:solidFill>
            </a:endParaRPr>
          </a:p>
          <a:p>
            <a:pPr algn="l">
              <a:spcAft>
                <a:spcPts val="600"/>
              </a:spcAft>
            </a:pPr>
            <a:endParaRPr lang="en-AU" sz="1500" b="1" dirty="0">
              <a:solidFill>
                <a:schemeClr val="tx2"/>
              </a:solidFill>
            </a:endParaRPr>
          </a:p>
        </p:txBody>
      </p:sp>
      <p:sp>
        <p:nvSpPr>
          <p:cNvPr id="32" name="Arrow: Right 31">
            <a:extLst>
              <a:ext uri="{FF2B5EF4-FFF2-40B4-BE49-F238E27FC236}">
                <a16:creationId xmlns:a16="http://schemas.microsoft.com/office/drawing/2014/main" id="{3FF07E7A-4745-0C17-7444-F24C06282CBE}"/>
              </a:ext>
            </a:extLst>
          </p:cNvPr>
          <p:cNvSpPr/>
          <p:nvPr/>
        </p:nvSpPr>
        <p:spPr>
          <a:xfrm>
            <a:off x="4799815" y="2488377"/>
            <a:ext cx="947057" cy="400374"/>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3" name="Arrow: Right 32">
            <a:extLst>
              <a:ext uri="{FF2B5EF4-FFF2-40B4-BE49-F238E27FC236}">
                <a16:creationId xmlns:a16="http://schemas.microsoft.com/office/drawing/2014/main" id="{E01C0153-3BE3-126A-04E8-B0BEB4AE9F6A}"/>
              </a:ext>
            </a:extLst>
          </p:cNvPr>
          <p:cNvSpPr/>
          <p:nvPr/>
        </p:nvSpPr>
        <p:spPr>
          <a:xfrm>
            <a:off x="4799814" y="4872556"/>
            <a:ext cx="947057" cy="400374"/>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 name="TextBox 2">
            <a:extLst>
              <a:ext uri="{FF2B5EF4-FFF2-40B4-BE49-F238E27FC236}">
                <a16:creationId xmlns:a16="http://schemas.microsoft.com/office/drawing/2014/main" id="{8ACB125A-4CEA-0BD0-00F1-73A43B82E1C2}"/>
              </a:ext>
            </a:extLst>
          </p:cNvPr>
          <p:cNvSpPr txBox="1"/>
          <p:nvPr/>
        </p:nvSpPr>
        <p:spPr>
          <a:xfrm>
            <a:off x="2934818" y="944908"/>
            <a:ext cx="2174476" cy="946181"/>
          </a:xfrm>
          <a:prstGeom prst="rect">
            <a:avLst/>
          </a:prstGeom>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a:spcAft>
                <a:spcPts val="600"/>
              </a:spcAft>
            </a:pPr>
            <a:r>
              <a:rPr lang="en-AU" sz="2500" b="1" dirty="0">
                <a:solidFill>
                  <a:schemeClr val="bg1"/>
                </a:solidFill>
              </a:rPr>
              <a:t>BE</a:t>
            </a:r>
            <a:r>
              <a:rPr lang="en-AU" sz="2500" b="1" dirty="0">
                <a:solidFill>
                  <a:schemeClr val="tx2"/>
                </a:solidFill>
              </a:rPr>
              <a:t> </a:t>
            </a:r>
            <a:r>
              <a:rPr lang="en-AU" sz="2500" b="1" dirty="0">
                <a:solidFill>
                  <a:schemeClr val="bg1"/>
                </a:solidFill>
              </a:rPr>
              <a:t>&amp; Cancer</a:t>
            </a:r>
          </a:p>
        </p:txBody>
      </p:sp>
      <p:sp>
        <p:nvSpPr>
          <p:cNvPr id="4" name="TextBox 3">
            <a:extLst>
              <a:ext uri="{FF2B5EF4-FFF2-40B4-BE49-F238E27FC236}">
                <a16:creationId xmlns:a16="http://schemas.microsoft.com/office/drawing/2014/main" id="{D7BE9BB2-E191-421C-CE94-10B74F9A6F5D}"/>
              </a:ext>
            </a:extLst>
          </p:cNvPr>
          <p:cNvSpPr txBox="1"/>
          <p:nvPr/>
        </p:nvSpPr>
        <p:spPr>
          <a:xfrm>
            <a:off x="692201" y="934323"/>
            <a:ext cx="1891980" cy="976097"/>
          </a:xfrm>
          <a:prstGeom prst="rect">
            <a:avLst/>
          </a:prstGeom>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a:spcAft>
                <a:spcPts val="600"/>
              </a:spcAft>
            </a:pPr>
            <a:r>
              <a:rPr lang="en-AU" sz="2500" b="1" dirty="0">
                <a:solidFill>
                  <a:schemeClr val="bg1"/>
                </a:solidFill>
              </a:rPr>
              <a:t>Healthy</a:t>
            </a:r>
          </a:p>
        </p:txBody>
      </p:sp>
      <p:sp>
        <p:nvSpPr>
          <p:cNvPr id="5" name="TextBox 4">
            <a:extLst>
              <a:ext uri="{FF2B5EF4-FFF2-40B4-BE49-F238E27FC236}">
                <a16:creationId xmlns:a16="http://schemas.microsoft.com/office/drawing/2014/main" id="{639BB97F-E223-AEDA-2DD1-2E6B25186225}"/>
              </a:ext>
            </a:extLst>
          </p:cNvPr>
          <p:cNvSpPr txBox="1"/>
          <p:nvPr/>
        </p:nvSpPr>
        <p:spPr>
          <a:xfrm>
            <a:off x="6427393" y="953653"/>
            <a:ext cx="1891980" cy="956767"/>
          </a:xfrm>
          <a:prstGeom prst="rect">
            <a:avLst/>
          </a:prstGeom>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a:spcAft>
                <a:spcPts val="600"/>
              </a:spcAft>
            </a:pPr>
            <a:r>
              <a:rPr lang="en-AU" sz="2500" b="1" dirty="0">
                <a:solidFill>
                  <a:schemeClr val="bg1"/>
                </a:solidFill>
              </a:rPr>
              <a:t>BE-LGD</a:t>
            </a:r>
          </a:p>
        </p:txBody>
      </p:sp>
      <p:sp>
        <p:nvSpPr>
          <p:cNvPr id="6" name="TextBox 5">
            <a:extLst>
              <a:ext uri="{FF2B5EF4-FFF2-40B4-BE49-F238E27FC236}">
                <a16:creationId xmlns:a16="http://schemas.microsoft.com/office/drawing/2014/main" id="{387045ED-B3A5-1927-715F-6D2402C7D099}"/>
              </a:ext>
            </a:extLst>
          </p:cNvPr>
          <p:cNvSpPr txBox="1"/>
          <p:nvPr/>
        </p:nvSpPr>
        <p:spPr>
          <a:xfrm>
            <a:off x="8862297" y="958142"/>
            <a:ext cx="2639369" cy="956767"/>
          </a:xfrm>
          <a:prstGeom prst="rect">
            <a:avLst/>
          </a:prstGeom>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a:spcAft>
                <a:spcPts val="600"/>
              </a:spcAft>
            </a:pPr>
            <a:r>
              <a:rPr lang="en-AU" sz="2500" b="1" dirty="0">
                <a:solidFill>
                  <a:schemeClr val="bg1"/>
                </a:solidFill>
              </a:rPr>
              <a:t>BE-HGD &amp; Cancer</a:t>
            </a:r>
          </a:p>
        </p:txBody>
      </p:sp>
    </p:spTree>
    <p:extLst>
      <p:ext uri="{BB962C8B-B14F-4D97-AF65-F5344CB8AC3E}">
        <p14:creationId xmlns:p14="http://schemas.microsoft.com/office/powerpoint/2010/main" val="4088651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Front end: </a:t>
            </a:r>
            <a:r>
              <a:rPr lang="en-GB" sz="9600" dirty="0" err="1"/>
              <a:t>Streamlit</a:t>
            </a:r>
            <a:endParaRPr lang="en-GB" sz="9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4</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8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User friendly app interface to predict </a:t>
            </a:r>
            <a:r>
              <a:rPr lang="en-AU" dirty="0" err="1"/>
              <a:t>esophageal</a:t>
            </a:r>
            <a:r>
              <a:rPr lang="en-AU"/>
              <a:t> cancer</a:t>
            </a:r>
            <a:endParaRPr lang="en-AU" dirty="0"/>
          </a:p>
        </p:txBody>
      </p:sp>
      <p:pic>
        <p:nvPicPr>
          <p:cNvPr id="4" name="Picture 3">
            <a:extLst>
              <a:ext uri="{FF2B5EF4-FFF2-40B4-BE49-F238E27FC236}">
                <a16:creationId xmlns:a16="http://schemas.microsoft.com/office/drawing/2014/main" id="{CEADEA64-EC37-B9C4-5CFC-EB9E784F3FEC}"/>
              </a:ext>
            </a:extLst>
          </p:cNvPr>
          <p:cNvPicPr>
            <a:picLocks noChangeAspect="1"/>
          </p:cNvPicPr>
          <p:nvPr/>
        </p:nvPicPr>
        <p:blipFill>
          <a:blip r:embed="rId3"/>
          <a:stretch>
            <a:fillRect/>
          </a:stretch>
        </p:blipFill>
        <p:spPr>
          <a:xfrm>
            <a:off x="242455" y="1237124"/>
            <a:ext cx="4463908" cy="4574510"/>
          </a:xfrm>
          <a:prstGeom prst="rect">
            <a:avLst/>
          </a:prstGeom>
        </p:spPr>
      </p:pic>
      <p:sp>
        <p:nvSpPr>
          <p:cNvPr id="3" name="Rectangle 2">
            <a:extLst>
              <a:ext uri="{FF2B5EF4-FFF2-40B4-BE49-F238E27FC236}">
                <a16:creationId xmlns:a16="http://schemas.microsoft.com/office/drawing/2014/main" id="{3A0B9473-1058-D84C-5A10-43F5002D0E6B}"/>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7" name="TextBox 6">
            <a:extLst>
              <a:ext uri="{FF2B5EF4-FFF2-40B4-BE49-F238E27FC236}">
                <a16:creationId xmlns:a16="http://schemas.microsoft.com/office/drawing/2014/main" id="{38C25B9E-4558-F5DD-D74C-D5CA98A994C4}"/>
              </a:ext>
            </a:extLst>
          </p:cNvPr>
          <p:cNvSpPr txBox="1"/>
          <p:nvPr/>
        </p:nvSpPr>
        <p:spPr>
          <a:xfrm>
            <a:off x="6837982" y="1117941"/>
            <a:ext cx="3877733" cy="646331"/>
          </a:xfrm>
          <a:prstGeom prst="rect">
            <a:avLst/>
          </a:prstGeom>
          <a:noFill/>
        </p:spPr>
        <p:txBody>
          <a:bodyPr wrap="square">
            <a:spAutoFit/>
          </a:bodyPr>
          <a:lstStyle/>
          <a:p>
            <a:r>
              <a:rPr lang="en-AU" i="1" dirty="0">
                <a:solidFill>
                  <a:srgbClr val="005EB8"/>
                </a:solidFill>
                <a:hlinkClick r:id="rId4">
                  <a:extLst>
                    <a:ext uri="{A12FA001-AC4F-418D-AE19-62706E023703}">
                      <ahyp:hlinkClr xmlns:ahyp="http://schemas.microsoft.com/office/drawing/2018/hyperlinkcolor" val="tx"/>
                    </a:ext>
                  </a:extLst>
                </a:hlinkClick>
              </a:rPr>
              <a:t>https://cancer-risk.streamlit.app/</a:t>
            </a:r>
            <a:endParaRPr lang="en-AU" i="1" dirty="0">
              <a:solidFill>
                <a:srgbClr val="005EB8"/>
              </a:solidFill>
            </a:endParaRPr>
          </a:p>
          <a:p>
            <a:endParaRPr lang="en-AU" i="1" dirty="0">
              <a:solidFill>
                <a:srgbClr val="005EB8"/>
              </a:solidFill>
            </a:endParaRPr>
          </a:p>
        </p:txBody>
      </p:sp>
      <p:grpSp>
        <p:nvGrpSpPr>
          <p:cNvPr id="10" name="Group 9">
            <a:extLst>
              <a:ext uri="{FF2B5EF4-FFF2-40B4-BE49-F238E27FC236}">
                <a16:creationId xmlns:a16="http://schemas.microsoft.com/office/drawing/2014/main" id="{A9F89587-1D39-5871-BE6D-1AF6231D565E}"/>
              </a:ext>
            </a:extLst>
          </p:cNvPr>
          <p:cNvGrpSpPr/>
          <p:nvPr/>
        </p:nvGrpSpPr>
        <p:grpSpPr>
          <a:xfrm>
            <a:off x="4787348" y="1646808"/>
            <a:ext cx="7151518" cy="4025348"/>
            <a:chOff x="4787348" y="1646808"/>
            <a:chExt cx="7151518" cy="4025348"/>
          </a:xfrm>
        </p:grpSpPr>
        <p:sp>
          <p:nvSpPr>
            <p:cNvPr id="5" name="Arrow: Right 4">
              <a:extLst>
                <a:ext uri="{FF2B5EF4-FFF2-40B4-BE49-F238E27FC236}">
                  <a16:creationId xmlns:a16="http://schemas.microsoft.com/office/drawing/2014/main" id="{F05C3D7D-26BF-2B68-5186-365AD7BB9E0C}"/>
                </a:ext>
              </a:extLst>
            </p:cNvPr>
            <p:cNvSpPr/>
            <p:nvPr/>
          </p:nvSpPr>
          <p:spPr>
            <a:xfrm>
              <a:off x="4787348" y="3524379"/>
              <a:ext cx="827484" cy="270206"/>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9" name="Picture 8">
              <a:extLst>
                <a:ext uri="{FF2B5EF4-FFF2-40B4-BE49-F238E27FC236}">
                  <a16:creationId xmlns:a16="http://schemas.microsoft.com/office/drawing/2014/main" id="{FDDC2F2D-AA83-A379-C70C-7D452FB76D30}"/>
                </a:ext>
              </a:extLst>
            </p:cNvPr>
            <p:cNvPicPr>
              <a:picLocks noChangeAspect="1"/>
            </p:cNvPicPr>
            <p:nvPr/>
          </p:nvPicPr>
          <p:blipFill>
            <a:blip r:embed="rId5"/>
            <a:stretch>
              <a:fillRect/>
            </a:stretch>
          </p:blipFill>
          <p:spPr>
            <a:xfrm>
              <a:off x="5614832" y="1646808"/>
              <a:ext cx="6324034" cy="4025348"/>
            </a:xfrm>
            <a:prstGeom prst="rect">
              <a:avLst/>
            </a:prstGeom>
          </p:spPr>
        </p:pic>
      </p:grpSp>
    </p:spTree>
    <p:extLst>
      <p:ext uri="{BB962C8B-B14F-4D97-AF65-F5344CB8AC3E}">
        <p14:creationId xmlns:p14="http://schemas.microsoft.com/office/powerpoint/2010/main" val="21313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5</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65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400" y="965200"/>
            <a:ext cx="9903379" cy="2432525"/>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Small datasets (hundreds, US and AUS; not thousands, internationally):</a:t>
            </a:r>
          </a:p>
          <a:p>
            <a:pPr marL="1790700" algn="l">
              <a:spcAft>
                <a:spcPts val="600"/>
              </a:spcAft>
            </a:pPr>
            <a:r>
              <a:rPr lang="en-AU" b="1" dirty="0">
                <a:solidFill>
                  <a:schemeClr val="tx2"/>
                </a:solidFill>
              </a:rPr>
              <a:t>49 + 252 data entries combined from 2 cohorts </a:t>
            </a:r>
          </a:p>
          <a:p>
            <a:pPr marL="1790700" algn="l">
              <a:spcAft>
                <a:spcPts val="600"/>
              </a:spcAft>
            </a:pPr>
            <a:r>
              <a:rPr lang="en-AU" b="1" dirty="0">
                <a:solidFill>
                  <a:schemeClr val="tx2"/>
                </a:solidFill>
              </a:rPr>
              <a:t>– 10 samples taken out to test app</a:t>
            </a:r>
          </a:p>
          <a:p>
            <a:pPr marL="285750" indent="-285750" algn="l">
              <a:spcAft>
                <a:spcPts val="600"/>
              </a:spcAft>
              <a:buFont typeface="Arial" panose="020B0604020202020204" pitchFamily="34" charset="0"/>
              <a:buChar char="•"/>
            </a:pPr>
            <a:r>
              <a:rPr lang="en-AU" b="1" dirty="0">
                <a:solidFill>
                  <a:schemeClr val="tx2"/>
                </a:solidFill>
              </a:rPr>
              <a:t>Limited age range in training model.</a:t>
            </a:r>
          </a:p>
          <a:p>
            <a:pPr marL="285750" indent="-285750" algn="l">
              <a:spcAft>
                <a:spcPts val="600"/>
              </a:spcAft>
              <a:buFont typeface="Arial" panose="020B0604020202020204" pitchFamily="34" charset="0"/>
              <a:buChar char="•"/>
            </a:pPr>
            <a:r>
              <a:rPr lang="en-AU" b="1" dirty="0">
                <a:solidFill>
                  <a:schemeClr val="tx2"/>
                </a:solidFill>
              </a:rPr>
              <a:t>Need to use app with caution, talk to GP who understands the limitations of ML models.</a:t>
            </a:r>
          </a:p>
          <a:p>
            <a:pPr marL="285750" indent="-285750" algn="l">
              <a:spcAft>
                <a:spcPts val="600"/>
              </a:spcAft>
              <a:buFont typeface="Arial" panose="020B0604020202020204" pitchFamily="34" charset="0"/>
              <a:buChar char="•"/>
            </a:pPr>
            <a:r>
              <a:rPr lang="en-AU" b="1" dirty="0">
                <a:solidFill>
                  <a:schemeClr val="tx2"/>
                </a:solidFill>
              </a:rPr>
              <a:t>When diagnosing cancer in Healthy individual, Barrett’s </a:t>
            </a:r>
            <a:r>
              <a:rPr lang="en-AU" b="1" dirty="0" err="1">
                <a:solidFill>
                  <a:schemeClr val="tx2"/>
                </a:solidFill>
              </a:rPr>
              <a:t>esophagus</a:t>
            </a:r>
            <a:r>
              <a:rPr lang="en-AU" b="1" dirty="0">
                <a:solidFill>
                  <a:schemeClr val="tx2"/>
                </a:solidFill>
              </a:rPr>
              <a:t> data is excluded in the ML model (</a:t>
            </a:r>
            <a:r>
              <a:rPr lang="en-AU" b="1" dirty="0" err="1">
                <a:solidFill>
                  <a:schemeClr val="tx2"/>
                </a:solidFill>
              </a:rPr>
              <a:t>ie</a:t>
            </a:r>
            <a:r>
              <a:rPr lang="en-AU" b="1" dirty="0">
                <a:solidFill>
                  <a:schemeClr val="tx2"/>
                </a:solidFill>
              </a:rPr>
              <a:t>. Assuming the person is confirmed healthy)</a:t>
            </a:r>
          </a:p>
          <a:p>
            <a:pPr marL="285750" indent="-285750" algn="l">
              <a:spcAft>
                <a:spcPts val="600"/>
              </a:spcAft>
              <a:buFont typeface="Arial" panose="020B0604020202020204" pitchFamily="34" charset="0"/>
              <a:buChar char="•"/>
            </a:pPr>
            <a:endParaRPr lang="en-AU" b="1" dirty="0">
              <a:solidFill>
                <a:schemeClr val="tx2"/>
              </a:solidFill>
            </a:endParaRPr>
          </a:p>
          <a:p>
            <a:pPr algn="l">
              <a:spcAft>
                <a:spcPts val="600"/>
              </a:spcAft>
            </a:pPr>
            <a:endParaRPr lang="en-US"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533400"/>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grpSp>
        <p:nvGrpSpPr>
          <p:cNvPr id="9" name="Group 8">
            <a:extLst>
              <a:ext uri="{FF2B5EF4-FFF2-40B4-BE49-F238E27FC236}">
                <a16:creationId xmlns:a16="http://schemas.microsoft.com/office/drawing/2014/main" id="{DF773CAA-8FAF-82B5-5DB2-550D947FF97F}"/>
              </a:ext>
            </a:extLst>
          </p:cNvPr>
          <p:cNvGrpSpPr/>
          <p:nvPr/>
        </p:nvGrpSpPr>
        <p:grpSpPr>
          <a:xfrm>
            <a:off x="906325" y="3801938"/>
            <a:ext cx="6096000" cy="1636196"/>
            <a:chOff x="906325" y="3801938"/>
            <a:chExt cx="6096000" cy="1636196"/>
          </a:xfrm>
        </p:grpSpPr>
        <p:sp>
          <p:nvSpPr>
            <p:cNvPr id="3" name="Title 1">
              <a:extLst>
                <a:ext uri="{FF2B5EF4-FFF2-40B4-BE49-F238E27FC236}">
                  <a16:creationId xmlns:a16="http://schemas.microsoft.com/office/drawing/2014/main" id="{4EF0E83F-F1CA-2FAA-3F20-B5BAD613CA1A}"/>
                </a:ext>
              </a:extLst>
            </p:cNvPr>
            <p:cNvSpPr txBox="1">
              <a:spLocks/>
            </p:cNvSpPr>
            <p:nvPr/>
          </p:nvSpPr>
          <p:spPr>
            <a:xfrm>
              <a:off x="998400" y="3801938"/>
              <a:ext cx="2821125"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AU" dirty="0"/>
                <a:t>Future Work</a:t>
              </a:r>
            </a:p>
          </p:txBody>
        </p:sp>
        <p:sp>
          <p:nvSpPr>
            <p:cNvPr id="5" name="TextBox 4">
              <a:extLst>
                <a:ext uri="{FF2B5EF4-FFF2-40B4-BE49-F238E27FC236}">
                  <a16:creationId xmlns:a16="http://schemas.microsoft.com/office/drawing/2014/main" id="{9913A671-2F10-378F-822D-AF47D623328C}"/>
                </a:ext>
              </a:extLst>
            </p:cNvPr>
            <p:cNvSpPr txBox="1"/>
            <p:nvPr/>
          </p:nvSpPr>
          <p:spPr>
            <a:xfrm>
              <a:off x="906325" y="4006973"/>
              <a:ext cx="6096000" cy="1431161"/>
            </a:xfrm>
            <a:prstGeom prst="rect">
              <a:avLst/>
            </a:prstGeom>
            <a:noFill/>
          </p:spPr>
          <p:txBody>
            <a:bodyPr wrap="square">
              <a:spAutoFit/>
            </a:bodyPr>
            <a:lstStyle/>
            <a:p>
              <a:pPr algn="l">
                <a:spcAft>
                  <a:spcPts val="600"/>
                </a:spcAft>
              </a:pPr>
              <a:endParaRPr lang="en-AU" b="1" dirty="0">
                <a:solidFill>
                  <a:schemeClr val="tx2"/>
                </a:solidFill>
              </a:endParaRPr>
            </a:p>
            <a:p>
              <a:pPr marL="285750" indent="-285750" algn="l">
                <a:spcAft>
                  <a:spcPts val="600"/>
                </a:spcAft>
                <a:buFont typeface="Arial" panose="020B0604020202020204" pitchFamily="34" charset="0"/>
                <a:buChar char="•"/>
              </a:pPr>
              <a:r>
                <a:rPr lang="en-AU" b="1" dirty="0">
                  <a:solidFill>
                    <a:schemeClr val="tx2"/>
                  </a:solidFill>
                </a:rPr>
                <a:t>Add more patients into training models</a:t>
              </a:r>
            </a:p>
            <a:p>
              <a:pPr marL="285750" indent="-285750" algn="l">
                <a:spcAft>
                  <a:spcPts val="600"/>
                </a:spcAft>
                <a:buFont typeface="Arial" panose="020B0604020202020204" pitchFamily="34" charset="0"/>
                <a:buChar char="•"/>
              </a:pPr>
              <a:r>
                <a:rPr lang="en-AU" b="1" dirty="0">
                  <a:solidFill>
                    <a:schemeClr val="tx2"/>
                  </a:solidFill>
                </a:rPr>
                <a:t>Optimise more models</a:t>
              </a:r>
            </a:p>
            <a:p>
              <a:pPr marL="285750" indent="-285750" algn="l">
                <a:spcAft>
                  <a:spcPts val="600"/>
                </a:spcAft>
                <a:buFont typeface="Arial" panose="020B0604020202020204" pitchFamily="34" charset="0"/>
                <a:buChar char="•"/>
              </a:pPr>
              <a:r>
                <a:rPr lang="en-US" b="1" dirty="0">
                  <a:solidFill>
                    <a:schemeClr val="tx2"/>
                  </a:solidFill>
                </a:rPr>
                <a:t>Improved Data Storage</a:t>
              </a:r>
            </a:p>
          </p:txBody>
        </p:sp>
      </p:grpSp>
      <p:sp>
        <p:nvSpPr>
          <p:cNvPr id="7" name="TextBox 6">
            <a:extLst>
              <a:ext uri="{FF2B5EF4-FFF2-40B4-BE49-F238E27FC236}">
                <a16:creationId xmlns:a16="http://schemas.microsoft.com/office/drawing/2014/main" id="{9B3FAA16-602A-1385-2617-F83A7F134A50}"/>
              </a:ext>
            </a:extLst>
          </p:cNvPr>
          <p:cNvSpPr txBox="1"/>
          <p:nvPr/>
        </p:nvSpPr>
        <p:spPr>
          <a:xfrm>
            <a:off x="834501" y="5920958"/>
            <a:ext cx="10067278" cy="369332"/>
          </a:xfrm>
          <a:prstGeom prst="rect">
            <a:avLst/>
          </a:prstGeom>
          <a:noFill/>
        </p:spPr>
        <p:txBody>
          <a:bodyPr wrap="square">
            <a:spAutoFit/>
          </a:bodyPr>
          <a:lstStyle/>
          <a:p>
            <a:pPr algn="l">
              <a:spcAft>
                <a:spcPts val="600"/>
              </a:spcAft>
            </a:pPr>
            <a:r>
              <a:rPr lang="en-US" sz="1800" b="1" dirty="0">
                <a:solidFill>
                  <a:schemeClr val="tx2"/>
                </a:solidFill>
              </a:rPr>
              <a:t>GitHub repository: </a:t>
            </a:r>
            <a:r>
              <a:rPr lang="en-US" sz="1800" b="1" dirty="0">
                <a:solidFill>
                  <a:schemeClr val="tx2"/>
                </a:solidFill>
                <a:hlinkClick r:id="rId3"/>
              </a:rPr>
              <a:t>https://github.com/Frankr22/ML-diagnosis-of-esophageal-cancer</a:t>
            </a:r>
            <a:r>
              <a:rPr lang="en-US" sz="1800" b="1" dirty="0">
                <a:solidFill>
                  <a:schemeClr val="tx2"/>
                </a:solidFill>
              </a:rPr>
              <a:t> </a:t>
            </a:r>
            <a:endParaRPr lang="en-AU" sz="1800" b="1" dirty="0">
              <a:solidFill>
                <a:schemeClr val="tx2"/>
              </a:solidFill>
            </a:endParaRPr>
          </a:p>
        </p:txBody>
      </p:sp>
    </p:spTree>
    <p:extLst>
      <p:ext uri="{BB962C8B-B14F-4D97-AF65-F5344CB8AC3E}">
        <p14:creationId xmlns:p14="http://schemas.microsoft.com/office/powerpoint/2010/main" val="42681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4" name="Picture 2">
            <a:extLst>
              <a:ext uri="{FF2B5EF4-FFF2-40B4-BE49-F238E27FC236}">
                <a16:creationId xmlns:a16="http://schemas.microsoft.com/office/drawing/2014/main" id="{31D94334-E20E-9915-4CC0-4796A2AC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0" y="980387"/>
            <a:ext cx="4878371" cy="48783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526AE6-CE36-9619-BD19-D586C8815C75}"/>
              </a:ext>
            </a:extLst>
          </p:cNvPr>
          <p:cNvPicPr>
            <a:picLocks noChangeAspect="1"/>
          </p:cNvPicPr>
          <p:nvPr/>
        </p:nvPicPr>
        <p:blipFill>
          <a:blip r:embed="rId4"/>
          <a:stretch>
            <a:fillRect/>
          </a:stretch>
        </p:blipFill>
        <p:spPr>
          <a:xfrm>
            <a:off x="8060700" y="980386"/>
            <a:ext cx="3892157" cy="4878371"/>
          </a:xfrm>
          <a:prstGeom prst="rect">
            <a:avLst/>
          </a:prstGeom>
        </p:spPr>
      </p:pic>
    </p:spTree>
    <p:extLst>
      <p:ext uri="{BB962C8B-B14F-4D97-AF65-F5344CB8AC3E}">
        <p14:creationId xmlns:p14="http://schemas.microsoft.com/office/powerpoint/2010/main" val="410915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1</a:t>
            </a:r>
            <a:endParaRPr lang="en-GB" dirty="0"/>
          </a:p>
        </p:txBody>
      </p:sp>
      <p:pic>
        <p:nvPicPr>
          <p:cNvPr id="3074" name="Picture 2">
            <a:extLst>
              <a:ext uri="{FF2B5EF4-FFF2-40B4-BE49-F238E27FC236}">
                <a16:creationId xmlns:a16="http://schemas.microsoft.com/office/drawing/2014/main" id="{0660F119-19C7-C95B-8BF1-D24C494D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Oesophageal cancer</a:t>
            </a: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026" name="Picture 2" descr="What is oesophageal cancer? - NHS">
            <a:extLst>
              <a:ext uri="{FF2B5EF4-FFF2-40B4-BE49-F238E27FC236}">
                <a16:creationId xmlns:a16="http://schemas.microsoft.com/office/drawing/2014/main" id="{756E8344-9C4F-82B6-7991-DC745EB6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959" y="3935257"/>
            <a:ext cx="3980315" cy="264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FB99F-BB84-ADBC-592B-AABABC82628D}"/>
              </a:ext>
            </a:extLst>
          </p:cNvPr>
          <p:cNvSpPr txBox="1"/>
          <p:nvPr/>
        </p:nvSpPr>
        <p:spPr>
          <a:xfrm>
            <a:off x="671512" y="4452943"/>
            <a:ext cx="6316060" cy="1708160"/>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Goal: Build Machine Learning models</a:t>
            </a:r>
          </a:p>
          <a:p>
            <a:pPr>
              <a:spcAft>
                <a:spcPts val="600"/>
              </a:spcAft>
            </a:pPr>
            <a:r>
              <a:rPr lang="en-US" sz="2400" u="sng" dirty="0">
                <a:solidFill>
                  <a:schemeClr val="tx2"/>
                </a:solidFill>
              </a:rPr>
              <a:t>Input</a:t>
            </a:r>
            <a:r>
              <a:rPr lang="en-US" sz="2400" dirty="0">
                <a:solidFill>
                  <a:schemeClr val="tx2"/>
                </a:solidFill>
              </a:rPr>
              <a:t>: clinical data (age, sex, </a:t>
            </a:r>
            <a:r>
              <a:rPr lang="en-US" sz="2400" dirty="0" err="1">
                <a:solidFill>
                  <a:schemeClr val="tx2"/>
                </a:solidFill>
              </a:rPr>
              <a:t>bmi</a:t>
            </a:r>
            <a:r>
              <a:rPr lang="en-US" sz="2400" dirty="0">
                <a:solidFill>
                  <a:schemeClr val="tx2"/>
                </a:solidFill>
              </a:rPr>
              <a:t>)</a:t>
            </a:r>
          </a:p>
          <a:p>
            <a:pPr>
              <a:spcAft>
                <a:spcPts val="600"/>
              </a:spcAft>
            </a:pPr>
            <a:r>
              <a:rPr lang="en-US" sz="2400" dirty="0">
                <a:solidFill>
                  <a:schemeClr val="tx2"/>
                </a:solidFill>
              </a:rPr>
              <a:t>	and wet lab data (protein levels)</a:t>
            </a:r>
          </a:p>
          <a:p>
            <a:pPr>
              <a:spcAft>
                <a:spcPts val="600"/>
              </a:spcAft>
            </a:pPr>
            <a:r>
              <a:rPr lang="en-US" sz="2400" u="sng" dirty="0">
                <a:solidFill>
                  <a:schemeClr val="tx2"/>
                </a:solidFill>
              </a:rPr>
              <a:t>Output</a:t>
            </a:r>
            <a:r>
              <a:rPr lang="en-US" sz="2400" dirty="0">
                <a:solidFill>
                  <a:schemeClr val="tx2"/>
                </a:solidFill>
              </a:rPr>
              <a:t>: predict </a:t>
            </a:r>
            <a:r>
              <a:rPr lang="en-US" sz="2400" dirty="0" err="1">
                <a:solidFill>
                  <a:schemeClr val="tx2"/>
                </a:solidFill>
              </a:rPr>
              <a:t>Oesophageal</a:t>
            </a:r>
            <a:r>
              <a:rPr lang="en-US" sz="2400" dirty="0">
                <a:solidFill>
                  <a:schemeClr val="tx2"/>
                </a:solidFill>
              </a:rPr>
              <a:t> cancer</a:t>
            </a:r>
          </a:p>
        </p:txBody>
      </p:sp>
      <p:pic>
        <p:nvPicPr>
          <p:cNvPr id="6" name="Picture 5">
            <a:extLst>
              <a:ext uri="{FF2B5EF4-FFF2-40B4-BE49-F238E27FC236}">
                <a16:creationId xmlns:a16="http://schemas.microsoft.com/office/drawing/2014/main" id="{10031AE7-063C-3AE4-50C6-C22BA2D5C080}"/>
              </a:ext>
            </a:extLst>
          </p:cNvPr>
          <p:cNvPicPr>
            <a:picLocks noChangeAspect="1"/>
          </p:cNvPicPr>
          <p:nvPr/>
        </p:nvPicPr>
        <p:blipFill>
          <a:blip r:embed="rId4"/>
          <a:stretch>
            <a:fillRect/>
          </a:stretch>
        </p:blipFill>
        <p:spPr>
          <a:xfrm>
            <a:off x="-5056220" y="1081964"/>
            <a:ext cx="2151450" cy="2347036"/>
          </a:xfrm>
          <a:prstGeom prst="rect">
            <a:avLst/>
          </a:prstGeom>
        </p:spPr>
      </p:pic>
      <p:pic>
        <p:nvPicPr>
          <p:cNvPr id="7" name="Picture 6">
            <a:extLst>
              <a:ext uri="{FF2B5EF4-FFF2-40B4-BE49-F238E27FC236}">
                <a16:creationId xmlns:a16="http://schemas.microsoft.com/office/drawing/2014/main" id="{EB53EF9B-3C2F-E118-FD00-8BB52BF8E542}"/>
              </a:ext>
            </a:extLst>
          </p:cNvPr>
          <p:cNvPicPr>
            <a:picLocks noChangeAspect="1"/>
          </p:cNvPicPr>
          <p:nvPr/>
        </p:nvPicPr>
        <p:blipFill>
          <a:blip r:embed="rId5"/>
          <a:stretch>
            <a:fillRect/>
          </a:stretch>
        </p:blipFill>
        <p:spPr>
          <a:xfrm>
            <a:off x="-2628470" y="0"/>
            <a:ext cx="2151451" cy="2343165"/>
          </a:xfrm>
          <a:prstGeom prst="rect">
            <a:avLst/>
          </a:prstGeom>
        </p:spPr>
      </p:pic>
      <p:pic>
        <p:nvPicPr>
          <p:cNvPr id="8" name="Picture 2" descr="Esophageal cancer - Wikipedia">
            <a:extLst>
              <a:ext uri="{FF2B5EF4-FFF2-40B4-BE49-F238E27FC236}">
                <a16:creationId xmlns:a16="http://schemas.microsoft.com/office/drawing/2014/main" id="{E5016845-AFC8-C4B8-D703-27AFD41E9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3936" y="288766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79FE90F-7644-9BD6-AB83-D21B7758FFD7}"/>
              </a:ext>
            </a:extLst>
          </p:cNvPr>
          <p:cNvPicPr>
            <a:picLocks noChangeAspect="1"/>
          </p:cNvPicPr>
          <p:nvPr/>
        </p:nvPicPr>
        <p:blipFill>
          <a:blip r:embed="rId7"/>
          <a:stretch>
            <a:fillRect/>
          </a:stretch>
        </p:blipFill>
        <p:spPr>
          <a:xfrm>
            <a:off x="914264" y="1698332"/>
            <a:ext cx="2071688" cy="2095230"/>
          </a:xfrm>
          <a:prstGeom prst="rect">
            <a:avLst/>
          </a:prstGeom>
        </p:spPr>
      </p:pic>
      <p:sp>
        <p:nvSpPr>
          <p:cNvPr id="15" name="TextBox 14">
            <a:extLst>
              <a:ext uri="{FF2B5EF4-FFF2-40B4-BE49-F238E27FC236}">
                <a16:creationId xmlns:a16="http://schemas.microsoft.com/office/drawing/2014/main" id="{D90CA55B-B5F0-1BF9-2DEC-4BB09E9FE07F}"/>
              </a:ext>
            </a:extLst>
          </p:cNvPr>
          <p:cNvSpPr txBox="1"/>
          <p:nvPr/>
        </p:nvSpPr>
        <p:spPr>
          <a:xfrm>
            <a:off x="1401791" y="1341265"/>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16" name="TextBox 15">
            <a:extLst>
              <a:ext uri="{FF2B5EF4-FFF2-40B4-BE49-F238E27FC236}">
                <a16:creationId xmlns:a16="http://schemas.microsoft.com/office/drawing/2014/main" id="{145CB33B-0159-DCA0-CCF0-439D21A1922B}"/>
              </a:ext>
            </a:extLst>
          </p:cNvPr>
          <p:cNvSpPr txBox="1"/>
          <p:nvPr/>
        </p:nvSpPr>
        <p:spPr>
          <a:xfrm>
            <a:off x="3829542" y="1031064"/>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pic>
        <p:nvPicPr>
          <p:cNvPr id="20" name="Picture 19">
            <a:extLst>
              <a:ext uri="{FF2B5EF4-FFF2-40B4-BE49-F238E27FC236}">
                <a16:creationId xmlns:a16="http://schemas.microsoft.com/office/drawing/2014/main" id="{E33FE175-0D95-586E-105D-57DE5A2E8007}"/>
              </a:ext>
            </a:extLst>
          </p:cNvPr>
          <p:cNvPicPr>
            <a:picLocks noChangeAspect="1"/>
          </p:cNvPicPr>
          <p:nvPr/>
        </p:nvPicPr>
        <p:blipFill>
          <a:blip r:embed="rId8"/>
          <a:stretch>
            <a:fillRect/>
          </a:stretch>
        </p:blipFill>
        <p:spPr>
          <a:xfrm>
            <a:off x="4024312" y="1646114"/>
            <a:ext cx="2071688" cy="2066925"/>
          </a:xfrm>
          <a:prstGeom prst="rect">
            <a:avLst/>
          </a:prstGeom>
        </p:spPr>
      </p:pic>
      <p:pic>
        <p:nvPicPr>
          <p:cNvPr id="21" name="Picture 2" descr="Esophageal cancer - Wikipedia">
            <a:extLst>
              <a:ext uri="{FF2B5EF4-FFF2-40B4-BE49-F238E27FC236}">
                <a16:creationId xmlns:a16="http://schemas.microsoft.com/office/drawing/2014/main" id="{5335E00B-B30C-A861-AF59-0E1A7BDD74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290" y="1784792"/>
            <a:ext cx="2046917" cy="178956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CA7FD0A-F8B8-A351-56BC-8A8E269EE934}"/>
              </a:ext>
            </a:extLst>
          </p:cNvPr>
          <p:cNvSpPr txBox="1"/>
          <p:nvPr/>
        </p:nvSpPr>
        <p:spPr>
          <a:xfrm>
            <a:off x="7497192" y="102033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3" name="Arrow: Right 22">
            <a:extLst>
              <a:ext uri="{FF2B5EF4-FFF2-40B4-BE49-F238E27FC236}">
                <a16:creationId xmlns:a16="http://schemas.microsoft.com/office/drawing/2014/main" id="{1D39B177-31E0-06B8-AD71-B403B4806426}"/>
              </a:ext>
            </a:extLst>
          </p:cNvPr>
          <p:cNvSpPr/>
          <p:nvPr/>
        </p:nvSpPr>
        <p:spPr>
          <a:xfrm>
            <a:off x="3176096"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4" name="Arrow: Right 23">
            <a:extLst>
              <a:ext uri="{FF2B5EF4-FFF2-40B4-BE49-F238E27FC236}">
                <a16:creationId xmlns:a16="http://schemas.microsoft.com/office/drawing/2014/main" id="{22C08DC5-B879-E993-265A-2FF1478F2C5E}"/>
              </a:ext>
            </a:extLst>
          </p:cNvPr>
          <p:cNvSpPr/>
          <p:nvPr/>
        </p:nvSpPr>
        <p:spPr>
          <a:xfrm>
            <a:off x="6577230"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9600" dirty="0"/>
              <a:t>Data workflow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2</a:t>
            </a:r>
            <a:endParaRPr lang="en-GB" dirty="0"/>
          </a:p>
        </p:txBody>
      </p:sp>
      <p:pic>
        <p:nvPicPr>
          <p:cNvPr id="4" name="Picture 2">
            <a:extLst>
              <a:ext uri="{FF2B5EF4-FFF2-40B4-BE49-F238E27FC236}">
                <a16:creationId xmlns:a16="http://schemas.microsoft.com/office/drawing/2014/main" id="{2CAFCA24-97D9-4D4D-E491-61D664A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Data source and visualisations</a:t>
            </a:r>
            <a:endParaRPr lang="en-GB" sz="20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a:t>
            </a:r>
            <a:r>
              <a:rPr lang="en-AU" sz="2000" strike="sngStrike" dirty="0">
                <a:solidFill>
                  <a:schemeClr val="tx2"/>
                </a:solidFill>
              </a:rPr>
              <a:t>L</a:t>
            </a:r>
            <a:endParaRPr lang="en-GB" sz="2000" strike="sngStrike"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1785361"/>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csv</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Build ML models</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GB" sz="2000" dirty="0">
                <a:solidFill>
                  <a:schemeClr val="tx2"/>
                </a:solidFill>
              </a:rPr>
              <a:t>Front-end product</a:t>
            </a: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1751762"/>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Logistic regression</a:t>
            </a:r>
          </a:p>
          <a:p>
            <a:pPr marL="285750" indent="-285750">
              <a:lnSpc>
                <a:spcPct val="120000"/>
              </a:lnSpc>
              <a:spcAft>
                <a:spcPts val="600"/>
              </a:spcAft>
              <a:buFont typeface="Arial" panose="020B0604020202020204" pitchFamily="34" charset="0"/>
              <a:buChar char="•"/>
            </a:pPr>
            <a:r>
              <a:rPr lang="en-GB" dirty="0">
                <a:solidFill>
                  <a:schemeClr val="tx2"/>
                </a:solidFill>
              </a:rPr>
              <a:t>and supervised machine learning models</a:t>
            </a:r>
          </a:p>
          <a:p>
            <a:pPr>
              <a:lnSpc>
                <a:spcPct val="120000"/>
              </a:lnSpc>
              <a:spcAft>
                <a:spcPts val="600"/>
              </a:spcAft>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301878"/>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Streamlit</a:t>
            </a:r>
            <a:endParaRPr lang="en-GB" dirty="0">
              <a:solidFill>
                <a:schemeClr val="tx2"/>
              </a:solidFill>
            </a:endParaRPr>
          </a:p>
        </p:txBody>
      </p:sp>
      <p:sp>
        <p:nvSpPr>
          <p:cNvPr id="4" name="TextBox 3">
            <a:extLst>
              <a:ext uri="{FF2B5EF4-FFF2-40B4-BE49-F238E27FC236}">
                <a16:creationId xmlns:a16="http://schemas.microsoft.com/office/drawing/2014/main" id="{49091901-5B9E-2E42-D248-FB48C4DD8FCC}"/>
              </a:ext>
            </a:extLst>
          </p:cNvPr>
          <p:cNvSpPr txBox="1"/>
          <p:nvPr/>
        </p:nvSpPr>
        <p:spPr>
          <a:xfrm>
            <a:off x="1010824" y="3815690"/>
            <a:ext cx="2602331" cy="170841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Published peer-reviewed journal article (supplementary data)</a:t>
            </a:r>
          </a:p>
          <a:p>
            <a:pPr marL="285750" indent="-285750">
              <a:lnSpc>
                <a:spcPct val="120000"/>
              </a:lnSpc>
              <a:spcAft>
                <a:spcPts val="600"/>
              </a:spcAft>
              <a:buFont typeface="Arial" panose="020B0604020202020204" pitchFamily="34" charset="0"/>
              <a:buChar char="•"/>
            </a:pPr>
            <a:r>
              <a:rPr lang="en-GB" dirty="0">
                <a:solidFill>
                  <a:schemeClr val="tx2"/>
                </a:solidFill>
              </a:rPr>
              <a:t>Tableau</a:t>
            </a:r>
          </a:p>
        </p:txBody>
      </p:sp>
      <p:sp>
        <p:nvSpPr>
          <p:cNvPr id="7" name="Rectangle: Rounded Corners 6">
            <a:extLst>
              <a:ext uri="{FF2B5EF4-FFF2-40B4-BE49-F238E27FC236}">
                <a16:creationId xmlns:a16="http://schemas.microsoft.com/office/drawing/2014/main" id="{3E8C5CCF-E39D-D085-1B70-CDA6883270D0}"/>
              </a:ext>
            </a:extLst>
          </p:cNvPr>
          <p:cNvSpPr/>
          <p:nvPr/>
        </p:nvSpPr>
        <p:spPr>
          <a:xfrm>
            <a:off x="8692935" y="906902"/>
            <a:ext cx="2597750" cy="328858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9" name="TextBox 8">
            <a:extLst>
              <a:ext uri="{FF2B5EF4-FFF2-40B4-BE49-F238E27FC236}">
                <a16:creationId xmlns:a16="http://schemas.microsoft.com/office/drawing/2014/main" id="{F3A45F16-74C3-BD0E-181B-8F43F43C4931}"/>
              </a:ext>
            </a:extLst>
          </p:cNvPr>
          <p:cNvSpPr txBox="1"/>
          <p:nvPr/>
        </p:nvSpPr>
        <p:spPr>
          <a:xfrm>
            <a:off x="8692935" y="4173317"/>
            <a:ext cx="3632200" cy="646331"/>
          </a:xfrm>
          <a:prstGeom prst="rect">
            <a:avLst/>
          </a:prstGeom>
          <a:noFill/>
        </p:spPr>
        <p:txBody>
          <a:bodyPr wrap="square">
            <a:spAutoFit/>
          </a:bodyPr>
          <a:lstStyle/>
          <a:p>
            <a:r>
              <a:rPr lang="en-AU" dirty="0">
                <a:solidFill>
                  <a:srgbClr val="00338D"/>
                </a:solidFill>
                <a:hlinkClick r:id="rId3"/>
              </a:rPr>
              <a:t>https://cancer-risk.streamlit.app/</a:t>
            </a:r>
            <a:endParaRPr lang="en-AU" dirty="0">
              <a:solidFill>
                <a:srgbClr val="00338D"/>
              </a:solidFill>
            </a:endParaRPr>
          </a:p>
          <a:p>
            <a:endParaRPr lang="en-AU" dirty="0">
              <a:solidFill>
                <a:srgbClr val="00338D"/>
              </a:solidFill>
            </a:endParaRPr>
          </a:p>
        </p:txBody>
      </p:sp>
    </p:spTree>
    <p:extLst>
      <p:ext uri="{BB962C8B-B14F-4D97-AF65-F5344CB8AC3E}">
        <p14:creationId xmlns:p14="http://schemas.microsoft.com/office/powerpoint/2010/main" val="97523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source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4" name="Picture 3">
            <a:extLst>
              <a:ext uri="{FF2B5EF4-FFF2-40B4-BE49-F238E27FC236}">
                <a16:creationId xmlns:a16="http://schemas.microsoft.com/office/drawing/2014/main" id="{10295B90-F9EA-1CFF-CD8A-8FFAA7A7B48A}"/>
              </a:ext>
            </a:extLst>
          </p:cNvPr>
          <p:cNvPicPr>
            <a:picLocks noChangeAspect="1"/>
          </p:cNvPicPr>
          <p:nvPr/>
        </p:nvPicPr>
        <p:blipFill>
          <a:blip r:embed="rId3"/>
          <a:stretch>
            <a:fillRect/>
          </a:stretch>
        </p:blipFill>
        <p:spPr>
          <a:xfrm>
            <a:off x="736228" y="1045433"/>
            <a:ext cx="6104840" cy="5011435"/>
          </a:xfrm>
          <a:prstGeom prst="rect">
            <a:avLst/>
          </a:prstGeom>
        </p:spPr>
      </p:pic>
      <p:sp>
        <p:nvSpPr>
          <p:cNvPr id="10" name="TextBox 9">
            <a:extLst>
              <a:ext uri="{FF2B5EF4-FFF2-40B4-BE49-F238E27FC236}">
                <a16:creationId xmlns:a16="http://schemas.microsoft.com/office/drawing/2014/main" id="{5878B2B3-87F7-540F-8E87-F9ECECD0D391}"/>
              </a:ext>
            </a:extLst>
          </p:cNvPr>
          <p:cNvSpPr txBox="1"/>
          <p:nvPr/>
        </p:nvSpPr>
        <p:spPr>
          <a:xfrm>
            <a:off x="7255748" y="3244334"/>
            <a:ext cx="4648200" cy="369332"/>
          </a:xfrm>
          <a:prstGeom prst="rect">
            <a:avLst/>
          </a:prstGeom>
          <a:noFill/>
        </p:spPr>
        <p:txBody>
          <a:bodyPr wrap="square">
            <a:spAutoFit/>
          </a:bodyPr>
          <a:lstStyle/>
          <a:p>
            <a:r>
              <a:rPr lang="en-AU" i="1" dirty="0">
                <a:solidFill>
                  <a:srgbClr val="00338D"/>
                </a:solidFill>
              </a:rPr>
              <a:t>https://doi.org/10.1074/mcp.RA118.000734</a:t>
            </a:r>
          </a:p>
        </p:txBody>
      </p:sp>
    </p:spTree>
    <p:extLst>
      <p:ext uri="{BB962C8B-B14F-4D97-AF65-F5344CB8AC3E}">
        <p14:creationId xmlns:p14="http://schemas.microsoft.com/office/powerpoint/2010/main" val="2656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3203539"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10" name="TextBox 9">
            <a:extLst>
              <a:ext uri="{FF2B5EF4-FFF2-40B4-BE49-F238E27FC236}">
                <a16:creationId xmlns:a16="http://schemas.microsoft.com/office/drawing/2014/main" id="{EC606558-BCD3-4544-DC81-EB3E3D375E77}"/>
              </a:ext>
            </a:extLst>
          </p:cNvPr>
          <p:cNvSpPr txBox="1"/>
          <p:nvPr/>
        </p:nvSpPr>
        <p:spPr>
          <a:xfrm>
            <a:off x="3330539" y="1618872"/>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a:t>
            </a:r>
          </a:p>
        </p:txBody>
      </p:sp>
    </p:spTree>
    <p:extLst>
      <p:ext uri="{BB962C8B-B14F-4D97-AF65-F5344CB8AC3E}">
        <p14:creationId xmlns:p14="http://schemas.microsoft.com/office/powerpoint/2010/main" val="147267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4236470"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4" name="TextBox 3">
            <a:extLst>
              <a:ext uri="{FF2B5EF4-FFF2-40B4-BE49-F238E27FC236}">
                <a16:creationId xmlns:a16="http://schemas.microsoft.com/office/drawing/2014/main" id="{B9C0C2C0-1CE9-6C2A-2EA1-98813163DC5B}"/>
              </a:ext>
            </a:extLst>
          </p:cNvPr>
          <p:cNvSpPr txBox="1"/>
          <p:nvPr/>
        </p:nvSpPr>
        <p:spPr>
          <a:xfrm>
            <a:off x="4117939" y="1537785"/>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 group</a:t>
            </a:r>
          </a:p>
        </p:txBody>
      </p:sp>
    </p:spTree>
    <p:extLst>
      <p:ext uri="{BB962C8B-B14F-4D97-AF65-F5344CB8AC3E}">
        <p14:creationId xmlns:p14="http://schemas.microsoft.com/office/powerpoint/2010/main" val="21988837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2.xml><?xml version="1.0" encoding="utf-8"?>
<ds:datastoreItem xmlns:ds="http://schemas.openxmlformats.org/officeDocument/2006/customXml" ds:itemID="{1BECD5F0-384F-45A9-9891-3BBCD063953C}">
  <ds:schemaRefs>
    <ds:schemaRef ds:uri="http://schemas.microsoft.com/office/2006/documentManagement/types"/>
    <ds:schemaRef ds:uri="http://schemas.microsoft.com/office/2006/metadata/properties"/>
    <ds:schemaRef ds:uri="http://purl.org/dc/elements/1.1/"/>
    <ds:schemaRef ds:uri="4243d5be-521d-4052-81ca-f0f31ea6f2da"/>
    <ds:schemaRef ds:uri="http://www.w3.org/XML/1998/namespace"/>
    <ds:schemaRef ds:uri="http://schemas.microsoft.com/office/infopath/2007/PartnerControls"/>
    <ds:schemaRef ds:uri="13f71785-503b-4c78-92c2-f5412d7ebf61"/>
    <ds:schemaRef ds:uri="http://purl.org/dc/terms/"/>
    <ds:schemaRef ds:uri="http://schemas.openxmlformats.org/package/2006/metadata/core-properties"/>
    <ds:schemaRef ds:uri="4f3c1215-9765-42ae-87ec-ecb752eba905"/>
    <ds:schemaRef ds:uri="http://purl.org/dc/dcmitype/"/>
  </ds:schemaRefs>
</ds:datastoreItem>
</file>

<file path=customXml/itemProps3.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5298</TotalTime>
  <Words>1091</Words>
  <Application>Microsoft Office PowerPoint</Application>
  <PresentationFormat>Widescreen</PresentationFormat>
  <Paragraphs>239</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KPMG Bold</vt:lpstr>
      <vt:lpstr>Arial</vt:lpstr>
      <vt:lpstr>Calibri</vt:lpstr>
      <vt:lpstr>Wingdings</vt:lpstr>
      <vt:lpstr>KPMG Widescreen [16:9] Feb 2022</vt:lpstr>
      <vt:lpstr>Machine Learning to diagnose Oesophageal Cancer</vt:lpstr>
      <vt:lpstr>PowerPoint Presentation</vt:lpstr>
      <vt:lpstr>Introduction</vt:lpstr>
      <vt:lpstr>Introduction: Oesophageal cancer</vt:lpstr>
      <vt:lpstr>Data workflow</vt:lpstr>
      <vt:lpstr>Approach</vt:lpstr>
      <vt:lpstr>Data source</vt:lpstr>
      <vt:lpstr>Data</vt:lpstr>
      <vt:lpstr>Data</vt:lpstr>
      <vt:lpstr>Data</vt:lpstr>
      <vt:lpstr>Data</vt:lpstr>
      <vt:lpstr>Data</vt:lpstr>
      <vt:lpstr>Tableau visualisations</vt:lpstr>
      <vt:lpstr>Our ML models</vt:lpstr>
      <vt:lpstr>How do  we optimise ML models? </vt:lpstr>
      <vt:lpstr>Grouping data</vt:lpstr>
      <vt:lpstr>2. Data in   </vt:lpstr>
      <vt:lpstr>3. Model selection   </vt:lpstr>
      <vt:lpstr>4. Best Parameters   </vt:lpstr>
      <vt:lpstr>The process</vt:lpstr>
      <vt:lpstr>Model Performance</vt:lpstr>
      <vt:lpstr>Performance of ML models</vt:lpstr>
      <vt:lpstr>PowerPoint Presentation</vt:lpstr>
      <vt:lpstr>Front end: Streamlit</vt:lpstr>
      <vt:lpstr>User friendly app interface to predict esophageal cancer</vt:lpstr>
      <vt:lpstr>Limitations &amp; Future Work</vt:lpstr>
      <vt:lpstr>Limitations</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Brianna O'Connor</cp:lastModifiedBy>
  <cp:revision>329</cp:revision>
  <dcterms:created xsi:type="dcterms:W3CDTF">2022-03-14T16:42:38Z</dcterms:created>
  <dcterms:modified xsi:type="dcterms:W3CDTF">2023-03-21T09:35:52Z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